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8" r:id="rId2"/>
    <p:sldId id="314" r:id="rId3"/>
    <p:sldId id="315" r:id="rId4"/>
    <p:sldId id="316" r:id="rId5"/>
    <p:sldId id="317" r:id="rId6"/>
    <p:sldId id="318" r:id="rId7"/>
    <p:sldId id="319" r:id="rId8"/>
    <p:sldId id="320" r:id="rId9"/>
    <p:sldId id="321" r:id="rId10"/>
    <p:sldId id="322" r:id="rId11"/>
    <p:sldId id="323" r:id="rId12"/>
    <p:sldId id="324" r:id="rId13"/>
    <p:sldId id="325" r:id="rId14"/>
    <p:sldId id="326" r:id="rId15"/>
    <p:sldId id="327" r:id="rId16"/>
    <p:sldId id="328" r:id="rId17"/>
    <p:sldId id="329" r:id="rId18"/>
    <p:sldId id="330" r:id="rId19"/>
    <p:sldId id="331" r:id="rId20"/>
    <p:sldId id="332" r:id="rId21"/>
  </p:sldIdLst>
  <p:sldSz cx="12192000" cy="6858000"/>
  <p:notesSz cx="6858000" cy="9144000"/>
  <p:custShowLst>
    <p:custShow name="Zielgruppenpräsentation 1" id="0">
      <p:sldLst/>
    </p:custShow>
  </p:custShow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33" autoAdjust="0"/>
    <p:restoredTop sz="94353" autoAdjust="0"/>
  </p:normalViewPr>
  <p:slideViewPr>
    <p:cSldViewPr snapToGrid="0">
      <p:cViewPr varScale="1">
        <p:scale>
          <a:sx n="101" d="100"/>
          <a:sy n="101" d="100"/>
        </p:scale>
        <p:origin x="138"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GEW-SRV2008\Daten\users\Kratzmeier\B%20Allgemeinbildende%20Schulen\Daten%20zum%20Bildungswesen\BW%20-%20Prognosen,%20Modelle%20Sch&#252;lerzahlen\17-08-01%20StatLA%20-%20Sch&#252;lerzahlenprognose.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de-DE"/>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2"/>
          <c:order val="0"/>
          <c:tx>
            <c:strRef>
              <c:f>'allgmb. Schüler G-Daten ö+p'!$B$2</c:f>
              <c:strCache>
                <c:ptCount val="1"/>
                <c:pt idx="0">
                  <c:v>Grundschulen</c:v>
                </c:pt>
              </c:strCache>
            </c:strRef>
          </c:tx>
          <c:spPr>
            <a:ln>
              <a:solidFill>
                <a:srgbClr val="00B050"/>
              </a:solidFill>
            </a:ln>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5F8-4F65-822B-02831A650C29}"/>
                </c:ext>
              </c:extLst>
            </c:dLbl>
            <c:dLbl>
              <c:idx val="13"/>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5F8-4F65-822B-02831A650C29}"/>
                </c:ext>
              </c:extLst>
            </c:dLbl>
            <c:dLbl>
              <c:idx val="2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5F8-4F65-822B-02831A650C29}"/>
                </c:ext>
              </c:extLst>
            </c:dLbl>
            <c:spPr>
              <a:solidFill>
                <a:srgbClr val="92D050"/>
              </a:solidFill>
            </c:spPr>
            <c:txPr>
              <a:bodyPr/>
              <a:lstStyle/>
              <a:p>
                <a:pPr>
                  <a:defRPr b="1"/>
                </a:pPr>
                <a:endParaRPr lang="de-DE"/>
              </a:p>
            </c:txPr>
            <c:dLblPos val="t"/>
            <c:showLegendKey val="0"/>
            <c:showVal val="0"/>
            <c:showCatName val="0"/>
            <c:showSerName val="0"/>
            <c:showPercent val="0"/>
            <c:showBubbleSize val="0"/>
            <c:extLst>
              <c:ext xmlns:c15="http://schemas.microsoft.com/office/drawing/2012/chart" uri="{CE6537A1-D6FC-4f65-9D91-7224C49458BB}">
                <c15:showLeaderLines val="0"/>
              </c:ext>
            </c:extLst>
          </c:dLbls>
          <c:cat>
            <c:strRef>
              <c:f>'allgmb. Schüler G-Daten ö+p'!$A$3:$A$28</c:f>
              <c:strCache>
                <c:ptCount val="26"/>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c:v>
                </c:pt>
                <c:pt idx="17">
                  <c:v>2017/18</c:v>
                </c:pt>
                <c:pt idx="18">
                  <c:v>2018/19</c:v>
                </c:pt>
                <c:pt idx="19">
                  <c:v>2019/20</c:v>
                </c:pt>
                <c:pt idx="20">
                  <c:v>2020/21</c:v>
                </c:pt>
                <c:pt idx="21">
                  <c:v>2021/22</c:v>
                </c:pt>
                <c:pt idx="22">
                  <c:v>2022/23</c:v>
                </c:pt>
                <c:pt idx="23">
                  <c:v>2023/24</c:v>
                </c:pt>
                <c:pt idx="24">
                  <c:v>2024/25</c:v>
                </c:pt>
                <c:pt idx="25">
                  <c:v>2025/26</c:v>
                </c:pt>
              </c:strCache>
            </c:strRef>
          </c:cat>
          <c:val>
            <c:numRef>
              <c:f>'allgmb. Schüler G-Daten ö+p'!$B$3:$B$28</c:f>
              <c:numCache>
                <c:formatCode>#,##0</c:formatCode>
                <c:ptCount val="26"/>
                <c:pt idx="0">
                  <c:v>477429</c:v>
                </c:pt>
                <c:pt idx="1">
                  <c:v>463640</c:v>
                </c:pt>
                <c:pt idx="2">
                  <c:v>454759</c:v>
                </c:pt>
                <c:pt idx="3">
                  <c:v>453084</c:v>
                </c:pt>
                <c:pt idx="4">
                  <c:v>451232</c:v>
                </c:pt>
                <c:pt idx="5">
                  <c:v>452015</c:v>
                </c:pt>
                <c:pt idx="6">
                  <c:v>447796</c:v>
                </c:pt>
                <c:pt idx="7">
                  <c:v>435811</c:v>
                </c:pt>
                <c:pt idx="8">
                  <c:v>419964</c:v>
                </c:pt>
                <c:pt idx="9">
                  <c:v>404540</c:v>
                </c:pt>
                <c:pt idx="10">
                  <c:v>388632</c:v>
                </c:pt>
                <c:pt idx="11">
                  <c:v>377492</c:v>
                </c:pt>
                <c:pt idx="12">
                  <c:v>371997</c:v>
                </c:pt>
                <c:pt idx="13">
                  <c:v>368219</c:v>
                </c:pt>
                <c:pt idx="14">
                  <c:v>369439</c:v>
                </c:pt>
                <c:pt idx="15">
                  <c:v>372309</c:v>
                </c:pt>
                <c:pt idx="16">
                  <c:v>378946</c:v>
                </c:pt>
                <c:pt idx="17">
                  <c:v>381800</c:v>
                </c:pt>
                <c:pt idx="18">
                  <c:v>383500</c:v>
                </c:pt>
                <c:pt idx="19">
                  <c:v>388200</c:v>
                </c:pt>
                <c:pt idx="20">
                  <c:v>393700</c:v>
                </c:pt>
                <c:pt idx="21">
                  <c:v>402400</c:v>
                </c:pt>
                <c:pt idx="22">
                  <c:v>412100</c:v>
                </c:pt>
                <c:pt idx="23">
                  <c:v>420700</c:v>
                </c:pt>
                <c:pt idx="24">
                  <c:v>427600</c:v>
                </c:pt>
                <c:pt idx="25">
                  <c:v>433000</c:v>
                </c:pt>
              </c:numCache>
            </c:numRef>
          </c:val>
          <c:smooth val="0"/>
          <c:extLst>
            <c:ext xmlns:c16="http://schemas.microsoft.com/office/drawing/2014/chart" uri="{C3380CC4-5D6E-409C-BE32-E72D297353CC}">
              <c16:uniqueId val="{00000003-45F8-4F65-822B-02831A650C29}"/>
            </c:ext>
          </c:extLst>
        </c:ser>
        <c:ser>
          <c:idx val="3"/>
          <c:order val="1"/>
          <c:tx>
            <c:strRef>
              <c:f>'allgmb. Schüler G-Daten ö+p'!$C$2</c:f>
              <c:strCache>
                <c:ptCount val="1"/>
                <c:pt idx="0">
                  <c:v>Haupt- und Werkrealschulen</c:v>
                </c:pt>
              </c:strCache>
            </c:strRef>
          </c:tx>
          <c:spPr>
            <a:ln>
              <a:solidFill>
                <a:srgbClr val="FF0000"/>
              </a:solidFill>
            </a:ln>
          </c:spPr>
          <c:marker>
            <c:symbol val="none"/>
          </c:marker>
          <c:dLbls>
            <c:dLbl>
              <c:idx val="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5F8-4F65-822B-02831A650C29}"/>
                </c:ext>
              </c:extLst>
            </c:dLbl>
            <c:dLbl>
              <c:idx val="12"/>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5F8-4F65-822B-02831A650C29}"/>
                </c:ext>
              </c:extLst>
            </c:dLbl>
            <c:spPr>
              <a:solidFill>
                <a:srgbClr val="FF3300"/>
              </a:solidFill>
            </c:spPr>
            <c:txPr>
              <a:bodyPr/>
              <a:lstStyle/>
              <a:p>
                <a:pPr>
                  <a:defRPr b="1"/>
                </a:pPr>
                <a:endParaRPr lang="de-DE"/>
              </a:p>
            </c:txPr>
            <c:dLblPos val="b"/>
            <c:showLegendKey val="0"/>
            <c:showVal val="0"/>
            <c:showCatName val="0"/>
            <c:showSerName val="0"/>
            <c:showPercent val="0"/>
            <c:showBubbleSize val="0"/>
            <c:extLst>
              <c:ext xmlns:c15="http://schemas.microsoft.com/office/drawing/2012/chart" uri="{CE6537A1-D6FC-4f65-9D91-7224C49458BB}">
                <c15:showLeaderLines val="0"/>
              </c:ext>
            </c:extLst>
          </c:dLbls>
          <c:cat>
            <c:strRef>
              <c:f>'allgmb. Schüler G-Daten ö+p'!$A$3:$A$28</c:f>
              <c:strCache>
                <c:ptCount val="26"/>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c:v>
                </c:pt>
                <c:pt idx="17">
                  <c:v>2017/18</c:v>
                </c:pt>
                <c:pt idx="18">
                  <c:v>2018/19</c:v>
                </c:pt>
                <c:pt idx="19">
                  <c:v>2019/20</c:v>
                </c:pt>
                <c:pt idx="20">
                  <c:v>2020/21</c:v>
                </c:pt>
                <c:pt idx="21">
                  <c:v>2021/22</c:v>
                </c:pt>
                <c:pt idx="22">
                  <c:v>2022/23</c:v>
                </c:pt>
                <c:pt idx="23">
                  <c:v>2023/24</c:v>
                </c:pt>
                <c:pt idx="24">
                  <c:v>2024/25</c:v>
                </c:pt>
                <c:pt idx="25">
                  <c:v>2025/26</c:v>
                </c:pt>
              </c:strCache>
            </c:strRef>
          </c:cat>
          <c:val>
            <c:numRef>
              <c:f>'allgmb. Schüler G-Daten ö+p'!$C$3:$C$28</c:f>
              <c:numCache>
                <c:formatCode>#,##0</c:formatCode>
                <c:ptCount val="26"/>
                <c:pt idx="0">
                  <c:v>211084</c:v>
                </c:pt>
                <c:pt idx="1">
                  <c:v>214758</c:v>
                </c:pt>
                <c:pt idx="2">
                  <c:v>215532</c:v>
                </c:pt>
                <c:pt idx="3">
                  <c:v>212517</c:v>
                </c:pt>
                <c:pt idx="4">
                  <c:v>205161</c:v>
                </c:pt>
                <c:pt idx="5">
                  <c:v>194437</c:v>
                </c:pt>
                <c:pt idx="6">
                  <c:v>182988</c:v>
                </c:pt>
                <c:pt idx="7">
                  <c:v>172975</c:v>
                </c:pt>
                <c:pt idx="8">
                  <c:v>162631</c:v>
                </c:pt>
                <c:pt idx="9">
                  <c:v>156171</c:v>
                </c:pt>
                <c:pt idx="10">
                  <c:v>151731</c:v>
                </c:pt>
                <c:pt idx="11">
                  <c:v>146564</c:v>
                </c:pt>
                <c:pt idx="12">
                  <c:v>141482</c:v>
                </c:pt>
                <c:pt idx="13">
                  <c:v>127068</c:v>
                </c:pt>
                <c:pt idx="14">
                  <c:v>114048</c:v>
                </c:pt>
                <c:pt idx="15">
                  <c:v>99771</c:v>
                </c:pt>
                <c:pt idx="16">
                  <c:v>83728</c:v>
                </c:pt>
                <c:pt idx="17">
                  <c:v>69900</c:v>
                </c:pt>
                <c:pt idx="18">
                  <c:v>59400</c:v>
                </c:pt>
                <c:pt idx="19">
                  <c:v>52100</c:v>
                </c:pt>
                <c:pt idx="20">
                  <c:v>47300</c:v>
                </c:pt>
                <c:pt idx="21">
                  <c:v>44700</c:v>
                </c:pt>
                <c:pt idx="22">
                  <c:v>43500</c:v>
                </c:pt>
                <c:pt idx="23">
                  <c:v>42900</c:v>
                </c:pt>
                <c:pt idx="24">
                  <c:v>42900</c:v>
                </c:pt>
                <c:pt idx="25">
                  <c:v>43300</c:v>
                </c:pt>
              </c:numCache>
            </c:numRef>
          </c:val>
          <c:smooth val="0"/>
          <c:extLst>
            <c:ext xmlns:c16="http://schemas.microsoft.com/office/drawing/2014/chart" uri="{C3380CC4-5D6E-409C-BE32-E72D297353CC}">
              <c16:uniqueId val="{00000006-45F8-4F65-822B-02831A650C29}"/>
            </c:ext>
          </c:extLst>
        </c:ser>
        <c:ser>
          <c:idx val="4"/>
          <c:order val="2"/>
          <c:tx>
            <c:strRef>
              <c:f>'allgmb. Schüler G-Daten ö+p'!$D$2</c:f>
              <c:strCache>
                <c:ptCount val="1"/>
                <c:pt idx="0">
                  <c:v>Realschulen</c:v>
                </c:pt>
              </c:strCache>
            </c:strRef>
          </c:tx>
          <c:spPr>
            <a:ln>
              <a:solidFill>
                <a:srgbClr val="FFC000"/>
              </a:solidFill>
            </a:ln>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5F8-4F65-822B-02831A650C29}"/>
                </c:ext>
              </c:extLst>
            </c:dLbl>
            <c:dLbl>
              <c:idx val="2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5F8-4F65-822B-02831A650C29}"/>
                </c:ext>
              </c:extLst>
            </c:dLbl>
            <c:dLbl>
              <c:idx val="2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5F8-4F65-822B-02831A650C29}"/>
                </c:ext>
              </c:extLst>
            </c:dLbl>
            <c:spPr>
              <a:solidFill>
                <a:srgbClr val="FFC000"/>
              </a:solidFill>
            </c:spPr>
            <c:txPr>
              <a:bodyPr/>
              <a:lstStyle/>
              <a:p>
                <a:pPr>
                  <a:defRPr b="1"/>
                </a:pPr>
                <a:endParaRPr lang="de-DE"/>
              </a:p>
            </c:txPr>
            <c:dLblPos val="t"/>
            <c:showLegendKey val="0"/>
            <c:showVal val="0"/>
            <c:showCatName val="0"/>
            <c:showSerName val="0"/>
            <c:showPercent val="0"/>
            <c:showBubbleSize val="0"/>
            <c:extLst>
              <c:ext xmlns:c15="http://schemas.microsoft.com/office/drawing/2012/chart" uri="{CE6537A1-D6FC-4f65-9D91-7224C49458BB}">
                <c15:showLeaderLines val="0"/>
              </c:ext>
            </c:extLst>
          </c:dLbls>
          <c:cat>
            <c:strRef>
              <c:f>'allgmb. Schüler G-Daten ö+p'!$A$3:$A$28</c:f>
              <c:strCache>
                <c:ptCount val="26"/>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c:v>
                </c:pt>
                <c:pt idx="17">
                  <c:v>2017/18</c:v>
                </c:pt>
                <c:pt idx="18">
                  <c:v>2018/19</c:v>
                </c:pt>
                <c:pt idx="19">
                  <c:v>2019/20</c:v>
                </c:pt>
                <c:pt idx="20">
                  <c:v>2020/21</c:v>
                </c:pt>
                <c:pt idx="21">
                  <c:v>2021/22</c:v>
                </c:pt>
                <c:pt idx="22">
                  <c:v>2022/23</c:v>
                </c:pt>
                <c:pt idx="23">
                  <c:v>2023/24</c:v>
                </c:pt>
                <c:pt idx="24">
                  <c:v>2024/25</c:v>
                </c:pt>
                <c:pt idx="25">
                  <c:v>2025/26</c:v>
                </c:pt>
              </c:strCache>
            </c:strRef>
          </c:cat>
          <c:val>
            <c:numRef>
              <c:f>'allgmb. Schüler G-Daten ö+p'!$D$3:$D$28</c:f>
              <c:numCache>
                <c:formatCode>#,##0</c:formatCode>
                <c:ptCount val="26"/>
                <c:pt idx="0">
                  <c:v>229836</c:v>
                </c:pt>
                <c:pt idx="1">
                  <c:v>237855</c:v>
                </c:pt>
                <c:pt idx="2">
                  <c:v>243210</c:v>
                </c:pt>
                <c:pt idx="3">
                  <c:v>247412</c:v>
                </c:pt>
                <c:pt idx="4">
                  <c:v>247564</c:v>
                </c:pt>
                <c:pt idx="5">
                  <c:v>244798</c:v>
                </c:pt>
                <c:pt idx="6">
                  <c:v>244836</c:v>
                </c:pt>
                <c:pt idx="7">
                  <c:v>244834</c:v>
                </c:pt>
                <c:pt idx="8">
                  <c:v>246656</c:v>
                </c:pt>
                <c:pt idx="9">
                  <c:v>246779</c:v>
                </c:pt>
                <c:pt idx="10">
                  <c:v>245352</c:v>
                </c:pt>
                <c:pt idx="11">
                  <c:v>245006</c:v>
                </c:pt>
                <c:pt idx="12">
                  <c:v>244103</c:v>
                </c:pt>
                <c:pt idx="13">
                  <c:v>239350</c:v>
                </c:pt>
                <c:pt idx="14">
                  <c:v>231631</c:v>
                </c:pt>
                <c:pt idx="15">
                  <c:v>224720</c:v>
                </c:pt>
                <c:pt idx="16">
                  <c:v>219116</c:v>
                </c:pt>
                <c:pt idx="17">
                  <c:v>214300</c:v>
                </c:pt>
                <c:pt idx="18">
                  <c:v>211800</c:v>
                </c:pt>
                <c:pt idx="19">
                  <c:v>209300</c:v>
                </c:pt>
                <c:pt idx="20">
                  <c:v>204500</c:v>
                </c:pt>
                <c:pt idx="21">
                  <c:v>204200</c:v>
                </c:pt>
                <c:pt idx="22">
                  <c:v>204500</c:v>
                </c:pt>
                <c:pt idx="23">
                  <c:v>205700</c:v>
                </c:pt>
                <c:pt idx="24">
                  <c:v>207600</c:v>
                </c:pt>
                <c:pt idx="25">
                  <c:v>210500</c:v>
                </c:pt>
              </c:numCache>
            </c:numRef>
          </c:val>
          <c:smooth val="0"/>
          <c:extLst>
            <c:ext xmlns:c16="http://schemas.microsoft.com/office/drawing/2014/chart" uri="{C3380CC4-5D6E-409C-BE32-E72D297353CC}">
              <c16:uniqueId val="{0000000A-45F8-4F65-822B-02831A650C29}"/>
            </c:ext>
          </c:extLst>
        </c:ser>
        <c:ser>
          <c:idx val="0"/>
          <c:order val="3"/>
          <c:tx>
            <c:strRef>
              <c:f>'allgmb. Schüler G-Daten ö+p'!$E$2</c:f>
              <c:strCache>
                <c:ptCount val="1"/>
                <c:pt idx="0">
                  <c:v>Gymnasien</c:v>
                </c:pt>
              </c:strCache>
            </c:strRef>
          </c:tx>
          <c:marker>
            <c:symbol val="none"/>
          </c:marker>
          <c:dPt>
            <c:idx val="0"/>
            <c:bubble3D val="0"/>
            <c:spPr>
              <a:ln>
                <a:prstDash val="dash"/>
              </a:ln>
            </c:spPr>
            <c:extLst>
              <c:ext xmlns:c16="http://schemas.microsoft.com/office/drawing/2014/chart" uri="{C3380CC4-5D6E-409C-BE32-E72D297353CC}">
                <c16:uniqueId val="{0000000C-45F8-4F65-822B-02831A650C29}"/>
              </c:ext>
            </c:extLst>
          </c:dPt>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5F8-4F65-822B-02831A650C29}"/>
                </c:ext>
              </c:extLst>
            </c:dLbl>
            <c:dLbl>
              <c:idx val="11"/>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5F8-4F65-822B-02831A650C29}"/>
                </c:ext>
              </c:extLst>
            </c:dLbl>
            <c:dLbl>
              <c:idx val="19"/>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5F8-4F65-822B-02831A650C29}"/>
                </c:ext>
              </c:extLst>
            </c:dLbl>
            <c:dLbl>
              <c:idx val="2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5F8-4F65-822B-02831A650C29}"/>
                </c:ext>
              </c:extLst>
            </c:dLbl>
            <c:spPr>
              <a:solidFill>
                <a:srgbClr val="1F497D">
                  <a:lumMod val="40000"/>
                  <a:lumOff val="60000"/>
                </a:srgbClr>
              </a:solidFill>
            </c:spPr>
            <c:txPr>
              <a:bodyPr anchor="t" anchorCtr="1"/>
              <a:lstStyle/>
              <a:p>
                <a:pPr>
                  <a:defRPr b="1"/>
                </a:pPr>
                <a:endParaRPr lang="de-DE"/>
              </a:p>
            </c:txPr>
            <c:dLblPos val="t"/>
            <c:showLegendKey val="0"/>
            <c:showVal val="0"/>
            <c:showCatName val="0"/>
            <c:showSerName val="0"/>
            <c:showPercent val="0"/>
            <c:showBubbleSize val="0"/>
            <c:extLst>
              <c:ext xmlns:c15="http://schemas.microsoft.com/office/drawing/2012/chart" uri="{CE6537A1-D6FC-4f65-9D91-7224C49458BB}">
                <c15:showLeaderLines val="0"/>
              </c:ext>
            </c:extLst>
          </c:dLbls>
          <c:cat>
            <c:strRef>
              <c:f>'allgmb. Schüler G-Daten ö+p'!$A$3:$A$28</c:f>
              <c:strCache>
                <c:ptCount val="26"/>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c:v>
                </c:pt>
                <c:pt idx="17">
                  <c:v>2017/18</c:v>
                </c:pt>
                <c:pt idx="18">
                  <c:v>2018/19</c:v>
                </c:pt>
                <c:pt idx="19">
                  <c:v>2019/20</c:v>
                </c:pt>
                <c:pt idx="20">
                  <c:v>2020/21</c:v>
                </c:pt>
                <c:pt idx="21">
                  <c:v>2021/22</c:v>
                </c:pt>
                <c:pt idx="22">
                  <c:v>2022/23</c:v>
                </c:pt>
                <c:pt idx="23">
                  <c:v>2023/24</c:v>
                </c:pt>
                <c:pt idx="24">
                  <c:v>2024/25</c:v>
                </c:pt>
                <c:pt idx="25">
                  <c:v>2025/26</c:v>
                </c:pt>
              </c:strCache>
            </c:strRef>
          </c:cat>
          <c:val>
            <c:numRef>
              <c:f>'allgmb. Schüler G-Daten ö+p'!$E$3:$E$28</c:f>
              <c:numCache>
                <c:formatCode>#,##0</c:formatCode>
                <c:ptCount val="26"/>
                <c:pt idx="0">
                  <c:v>292966</c:v>
                </c:pt>
                <c:pt idx="1">
                  <c:v>300906</c:v>
                </c:pt>
                <c:pt idx="2">
                  <c:v>307204</c:v>
                </c:pt>
                <c:pt idx="3">
                  <c:v>313302</c:v>
                </c:pt>
                <c:pt idx="4">
                  <c:v>320846</c:v>
                </c:pt>
                <c:pt idx="5">
                  <c:v>328449</c:v>
                </c:pt>
                <c:pt idx="6">
                  <c:v>333322</c:v>
                </c:pt>
                <c:pt idx="7">
                  <c:v>340191</c:v>
                </c:pt>
                <c:pt idx="8">
                  <c:v>343421</c:v>
                </c:pt>
                <c:pt idx="9">
                  <c:v>344932</c:v>
                </c:pt>
                <c:pt idx="10">
                  <c:v>345998</c:v>
                </c:pt>
                <c:pt idx="11">
                  <c:v>344002</c:v>
                </c:pt>
                <c:pt idx="12">
                  <c:v>318354</c:v>
                </c:pt>
                <c:pt idx="13">
                  <c:v>317073</c:v>
                </c:pt>
                <c:pt idx="14">
                  <c:v>313524</c:v>
                </c:pt>
                <c:pt idx="15">
                  <c:v>307897</c:v>
                </c:pt>
                <c:pt idx="16">
                  <c:v>304599</c:v>
                </c:pt>
                <c:pt idx="17">
                  <c:v>302100</c:v>
                </c:pt>
                <c:pt idx="18">
                  <c:v>301200</c:v>
                </c:pt>
                <c:pt idx="19">
                  <c:v>300500</c:v>
                </c:pt>
                <c:pt idx="20">
                  <c:v>302800</c:v>
                </c:pt>
                <c:pt idx="21">
                  <c:v>305000</c:v>
                </c:pt>
                <c:pt idx="22">
                  <c:v>306100</c:v>
                </c:pt>
                <c:pt idx="23">
                  <c:v>307800</c:v>
                </c:pt>
                <c:pt idx="24">
                  <c:v>311100</c:v>
                </c:pt>
                <c:pt idx="25">
                  <c:v>315100</c:v>
                </c:pt>
              </c:numCache>
            </c:numRef>
          </c:val>
          <c:smooth val="0"/>
          <c:extLst>
            <c:ext xmlns:c16="http://schemas.microsoft.com/office/drawing/2014/chart" uri="{C3380CC4-5D6E-409C-BE32-E72D297353CC}">
              <c16:uniqueId val="{00000010-45F8-4F65-822B-02831A650C29}"/>
            </c:ext>
          </c:extLst>
        </c:ser>
        <c:ser>
          <c:idx val="1"/>
          <c:order val="4"/>
          <c:tx>
            <c:strRef>
              <c:f>'allgmb. Schüler G-Daten ö+p'!$F$2</c:f>
              <c:strCache>
                <c:ptCount val="1"/>
                <c:pt idx="0">
                  <c:v>Gemeinschaftsschulen</c:v>
                </c:pt>
              </c:strCache>
            </c:strRef>
          </c:tx>
          <c:spPr>
            <a:ln>
              <a:solidFill>
                <a:sysClr val="windowText" lastClr="000000">
                  <a:lumMod val="50000"/>
                  <a:lumOff val="50000"/>
                </a:sysClr>
              </a:solidFill>
            </a:ln>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45F8-4F65-822B-02831A650C29}"/>
                </c:ext>
              </c:extLst>
            </c:dLbl>
            <c:dLbl>
              <c:idx val="12"/>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45F8-4F65-822B-02831A650C29}"/>
                </c:ext>
              </c:extLst>
            </c:dLbl>
            <c:dLbl>
              <c:idx val="2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45F8-4F65-822B-02831A650C29}"/>
                </c:ext>
              </c:extLst>
            </c:dLbl>
            <c:spPr>
              <a:solidFill>
                <a:sysClr val="window" lastClr="FFFFFF">
                  <a:lumMod val="85000"/>
                </a:sysClr>
              </a:solidFill>
            </c:spPr>
            <c:txPr>
              <a:bodyPr/>
              <a:lstStyle/>
              <a:p>
                <a:pPr>
                  <a:defRPr b="1"/>
                </a:pPr>
                <a:endParaRPr lang="de-DE"/>
              </a:p>
            </c:txPr>
            <c:dLblPos val="t"/>
            <c:showLegendKey val="0"/>
            <c:showVal val="0"/>
            <c:showCatName val="0"/>
            <c:showSerName val="0"/>
            <c:showPercent val="0"/>
            <c:showBubbleSize val="0"/>
            <c:extLst>
              <c:ext xmlns:c15="http://schemas.microsoft.com/office/drawing/2012/chart" uri="{CE6537A1-D6FC-4f65-9D91-7224C49458BB}">
                <c15:showLeaderLines val="0"/>
              </c:ext>
            </c:extLst>
          </c:dLbls>
          <c:cat>
            <c:strRef>
              <c:f>'allgmb. Schüler G-Daten ö+p'!$A$3:$A$28</c:f>
              <c:strCache>
                <c:ptCount val="26"/>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c:v>
                </c:pt>
                <c:pt idx="17">
                  <c:v>2017/18</c:v>
                </c:pt>
                <c:pt idx="18">
                  <c:v>2018/19</c:v>
                </c:pt>
                <c:pt idx="19">
                  <c:v>2019/20</c:v>
                </c:pt>
                <c:pt idx="20">
                  <c:v>2020/21</c:v>
                </c:pt>
                <c:pt idx="21">
                  <c:v>2021/22</c:v>
                </c:pt>
                <c:pt idx="22">
                  <c:v>2022/23</c:v>
                </c:pt>
                <c:pt idx="23">
                  <c:v>2023/24</c:v>
                </c:pt>
                <c:pt idx="24">
                  <c:v>2024/25</c:v>
                </c:pt>
                <c:pt idx="25">
                  <c:v>2025/26</c:v>
                </c:pt>
              </c:strCache>
            </c:strRef>
          </c:cat>
          <c:val>
            <c:numRef>
              <c:f>'allgmb. Schüler G-Daten ö+p'!$F$3:$F$28</c:f>
              <c:numCache>
                <c:formatCode>General</c:formatCode>
                <c:ptCount val="26"/>
                <c:pt idx="0">
                  <c:v>0</c:v>
                </c:pt>
                <c:pt idx="1">
                  <c:v>0</c:v>
                </c:pt>
                <c:pt idx="2">
                  <c:v>0</c:v>
                </c:pt>
                <c:pt idx="3">
                  <c:v>0</c:v>
                </c:pt>
                <c:pt idx="4">
                  <c:v>0</c:v>
                </c:pt>
                <c:pt idx="5">
                  <c:v>0</c:v>
                </c:pt>
                <c:pt idx="6">
                  <c:v>0</c:v>
                </c:pt>
                <c:pt idx="7">
                  <c:v>0</c:v>
                </c:pt>
                <c:pt idx="8">
                  <c:v>0</c:v>
                </c:pt>
                <c:pt idx="9">
                  <c:v>0</c:v>
                </c:pt>
                <c:pt idx="10">
                  <c:v>0</c:v>
                </c:pt>
                <c:pt idx="11">
                  <c:v>0</c:v>
                </c:pt>
                <c:pt idx="12" formatCode="#,##0">
                  <c:v>2063</c:v>
                </c:pt>
                <c:pt idx="13" formatCode="#,##0">
                  <c:v>8564</c:v>
                </c:pt>
                <c:pt idx="14" formatCode="#,##0">
                  <c:v>20294</c:v>
                </c:pt>
                <c:pt idx="15" formatCode="#,##0">
                  <c:v>35623</c:v>
                </c:pt>
                <c:pt idx="16" formatCode="#,##0">
                  <c:v>51476</c:v>
                </c:pt>
                <c:pt idx="17" formatCode="#,##0">
                  <c:v>66300</c:v>
                </c:pt>
                <c:pt idx="18" formatCode="#,##0">
                  <c:v>79100</c:v>
                </c:pt>
                <c:pt idx="19" formatCode="#,##0">
                  <c:v>87500</c:v>
                </c:pt>
                <c:pt idx="20" formatCode="#,##0">
                  <c:v>91700</c:v>
                </c:pt>
                <c:pt idx="21" formatCode="#,##0">
                  <c:v>93100</c:v>
                </c:pt>
                <c:pt idx="22" formatCode="#,##0">
                  <c:v>94500</c:v>
                </c:pt>
                <c:pt idx="23" formatCode="#,##0">
                  <c:v>96100</c:v>
                </c:pt>
                <c:pt idx="24" formatCode="#,##0">
                  <c:v>97500</c:v>
                </c:pt>
                <c:pt idx="25" formatCode="#,##0">
                  <c:v>99100</c:v>
                </c:pt>
              </c:numCache>
            </c:numRef>
          </c:val>
          <c:smooth val="0"/>
          <c:extLst>
            <c:ext xmlns:c16="http://schemas.microsoft.com/office/drawing/2014/chart" uri="{C3380CC4-5D6E-409C-BE32-E72D297353CC}">
              <c16:uniqueId val="{00000014-45F8-4F65-822B-02831A650C29}"/>
            </c:ext>
          </c:extLst>
        </c:ser>
        <c:ser>
          <c:idx val="5"/>
          <c:order val="5"/>
          <c:tx>
            <c:strRef>
              <c:f>'allgmb. Schüler G-Daten ö+p'!$I$2</c:f>
              <c:strCache>
                <c:ptCount val="1"/>
                <c:pt idx="0">
                  <c:v>SBBZ</c:v>
                </c:pt>
              </c:strCache>
            </c:strRef>
          </c:tx>
          <c:spPr>
            <a:ln>
              <a:solidFill>
                <a:srgbClr val="7030A0"/>
              </a:solidFill>
              <a:prstDash val="dash"/>
            </a:ln>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45F8-4F65-822B-02831A650C29}"/>
                </c:ext>
              </c:extLst>
            </c:dLbl>
            <c:dLbl>
              <c:idx val="2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45F8-4F65-822B-02831A650C29}"/>
                </c:ext>
              </c:extLst>
            </c:dLbl>
            <c:spPr>
              <a:solidFill>
                <a:srgbClr val="9933FF">
                  <a:alpha val="88000"/>
                </a:srgbClr>
              </a:solidFill>
            </c:spPr>
            <c:txPr>
              <a:bodyPr/>
              <a:lstStyle/>
              <a:p>
                <a:pPr>
                  <a:defRPr b="1"/>
                </a:pPr>
                <a:endParaRPr lang="de-DE"/>
              </a:p>
            </c:txPr>
            <c:dLblPos val="t"/>
            <c:showLegendKey val="0"/>
            <c:showVal val="0"/>
            <c:showCatName val="0"/>
            <c:showSerName val="0"/>
            <c:showPercent val="0"/>
            <c:showBubbleSize val="0"/>
            <c:extLst>
              <c:ext xmlns:c15="http://schemas.microsoft.com/office/drawing/2012/chart" uri="{CE6537A1-D6FC-4f65-9D91-7224C49458BB}">
                <c15:showLeaderLines val="0"/>
              </c:ext>
            </c:extLst>
          </c:dLbls>
          <c:cat>
            <c:strRef>
              <c:f>'allgmb. Schüler G-Daten ö+p'!$A$3:$A$28</c:f>
              <c:strCache>
                <c:ptCount val="26"/>
                <c:pt idx="0">
                  <c:v>2000/01</c:v>
                </c:pt>
                <c:pt idx="1">
                  <c:v>2001/02</c:v>
                </c:pt>
                <c:pt idx="2">
                  <c:v>2002/03</c:v>
                </c:pt>
                <c:pt idx="3">
                  <c:v>2003/04</c:v>
                </c:pt>
                <c:pt idx="4">
                  <c:v>2004/05</c:v>
                </c:pt>
                <c:pt idx="5">
                  <c:v>2005/06</c:v>
                </c:pt>
                <c:pt idx="6">
                  <c:v>2006/07</c:v>
                </c:pt>
                <c:pt idx="7">
                  <c:v>2007/08</c:v>
                </c:pt>
                <c:pt idx="8">
                  <c:v>2008/09</c:v>
                </c:pt>
                <c:pt idx="9">
                  <c:v>2009/10</c:v>
                </c:pt>
                <c:pt idx="10">
                  <c:v>2010/11</c:v>
                </c:pt>
                <c:pt idx="11">
                  <c:v>2011/12</c:v>
                </c:pt>
                <c:pt idx="12">
                  <c:v>2012/13</c:v>
                </c:pt>
                <c:pt idx="13">
                  <c:v>2013/14</c:v>
                </c:pt>
                <c:pt idx="14">
                  <c:v>2014/15</c:v>
                </c:pt>
                <c:pt idx="15">
                  <c:v>2015/16</c:v>
                </c:pt>
                <c:pt idx="16">
                  <c:v>2016/17</c:v>
                </c:pt>
                <c:pt idx="17">
                  <c:v>2017/18</c:v>
                </c:pt>
                <c:pt idx="18">
                  <c:v>2018/19</c:v>
                </c:pt>
                <c:pt idx="19">
                  <c:v>2019/20</c:v>
                </c:pt>
                <c:pt idx="20">
                  <c:v>2020/21</c:v>
                </c:pt>
                <c:pt idx="21">
                  <c:v>2021/22</c:v>
                </c:pt>
                <c:pt idx="22">
                  <c:v>2022/23</c:v>
                </c:pt>
                <c:pt idx="23">
                  <c:v>2023/24</c:v>
                </c:pt>
                <c:pt idx="24">
                  <c:v>2024/25</c:v>
                </c:pt>
                <c:pt idx="25">
                  <c:v>2025/26</c:v>
                </c:pt>
              </c:strCache>
            </c:strRef>
          </c:cat>
          <c:val>
            <c:numRef>
              <c:f>'allgmb. Schüler G-Daten ö+p'!$I$3:$I$28</c:f>
              <c:numCache>
                <c:formatCode>#,##0</c:formatCode>
                <c:ptCount val="26"/>
                <c:pt idx="0">
                  <c:v>52003</c:v>
                </c:pt>
                <c:pt idx="1">
                  <c:v>53501</c:v>
                </c:pt>
                <c:pt idx="2">
                  <c:v>54565</c:v>
                </c:pt>
                <c:pt idx="3">
                  <c:v>55199</c:v>
                </c:pt>
                <c:pt idx="4">
                  <c:v>54823</c:v>
                </c:pt>
                <c:pt idx="5">
                  <c:v>54804</c:v>
                </c:pt>
                <c:pt idx="6">
                  <c:v>54227</c:v>
                </c:pt>
                <c:pt idx="7">
                  <c:v>54169</c:v>
                </c:pt>
                <c:pt idx="8">
                  <c:v>53927</c:v>
                </c:pt>
                <c:pt idx="9">
                  <c:v>53776</c:v>
                </c:pt>
                <c:pt idx="10">
                  <c:v>53175</c:v>
                </c:pt>
                <c:pt idx="11">
                  <c:v>52822</c:v>
                </c:pt>
                <c:pt idx="12">
                  <c:v>52475</c:v>
                </c:pt>
                <c:pt idx="13">
                  <c:v>52175</c:v>
                </c:pt>
                <c:pt idx="14">
                  <c:v>52492</c:v>
                </c:pt>
                <c:pt idx="15">
                  <c:v>49175</c:v>
                </c:pt>
                <c:pt idx="16">
                  <c:v>49339</c:v>
                </c:pt>
                <c:pt idx="17">
                  <c:v>48100</c:v>
                </c:pt>
                <c:pt idx="18">
                  <c:v>47000</c:v>
                </c:pt>
                <c:pt idx="19">
                  <c:v>45900</c:v>
                </c:pt>
                <c:pt idx="20">
                  <c:v>45000</c:v>
                </c:pt>
                <c:pt idx="21">
                  <c:v>44200</c:v>
                </c:pt>
                <c:pt idx="22">
                  <c:v>43500</c:v>
                </c:pt>
                <c:pt idx="23">
                  <c:v>43900</c:v>
                </c:pt>
                <c:pt idx="24">
                  <c:v>44300</c:v>
                </c:pt>
                <c:pt idx="25">
                  <c:v>44800</c:v>
                </c:pt>
              </c:numCache>
            </c:numRef>
          </c:val>
          <c:smooth val="0"/>
          <c:extLst>
            <c:ext xmlns:c16="http://schemas.microsoft.com/office/drawing/2014/chart" uri="{C3380CC4-5D6E-409C-BE32-E72D297353CC}">
              <c16:uniqueId val="{00000017-45F8-4F65-822B-02831A650C29}"/>
            </c:ext>
          </c:extLst>
        </c:ser>
        <c:dLbls>
          <c:showLegendKey val="0"/>
          <c:showVal val="0"/>
          <c:showCatName val="0"/>
          <c:showSerName val="0"/>
          <c:showPercent val="0"/>
          <c:showBubbleSize val="0"/>
        </c:dLbls>
        <c:smooth val="0"/>
        <c:axId val="245010816"/>
        <c:axId val="245012352"/>
      </c:lineChart>
      <c:catAx>
        <c:axId val="245010816"/>
        <c:scaling>
          <c:orientation val="minMax"/>
        </c:scaling>
        <c:delete val="0"/>
        <c:axPos val="b"/>
        <c:numFmt formatCode="General" sourceLinked="1"/>
        <c:majorTickMark val="out"/>
        <c:minorTickMark val="none"/>
        <c:tickLblPos val="nextTo"/>
        <c:txPr>
          <a:bodyPr/>
          <a:lstStyle/>
          <a:p>
            <a:pPr>
              <a:defRPr sz="900" b="1"/>
            </a:pPr>
            <a:endParaRPr lang="de-DE"/>
          </a:p>
        </c:txPr>
        <c:crossAx val="245012352"/>
        <c:crosses val="autoZero"/>
        <c:auto val="1"/>
        <c:lblAlgn val="ctr"/>
        <c:lblOffset val="100"/>
        <c:noMultiLvlLbl val="0"/>
      </c:catAx>
      <c:valAx>
        <c:axId val="245012352"/>
        <c:scaling>
          <c:orientation val="minMax"/>
          <c:max val="500000"/>
        </c:scaling>
        <c:delete val="0"/>
        <c:axPos val="l"/>
        <c:majorGridlines/>
        <c:numFmt formatCode="#,##0" sourceLinked="1"/>
        <c:majorTickMark val="none"/>
        <c:minorTickMark val="none"/>
        <c:tickLblPos val="nextTo"/>
        <c:txPr>
          <a:bodyPr/>
          <a:lstStyle/>
          <a:p>
            <a:pPr>
              <a:defRPr sz="900" b="1"/>
            </a:pPr>
            <a:endParaRPr lang="de-DE"/>
          </a:p>
        </c:txPr>
        <c:crossAx val="245010816"/>
        <c:crosses val="autoZero"/>
        <c:crossBetween val="between"/>
      </c:valAx>
    </c:plotArea>
    <c:legend>
      <c:legendPos val="b"/>
      <c:overlay val="0"/>
      <c:txPr>
        <a:bodyPr/>
        <a:lstStyle/>
        <a:p>
          <a:pPr>
            <a:defRPr sz="900" b="1"/>
          </a:pPr>
          <a:endParaRPr lang="de-DE"/>
        </a:p>
      </c:txPr>
    </c:legend>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0.8906</cdr:x>
      <cdr:y>0.61804</cdr:y>
    </cdr:from>
    <cdr:to>
      <cdr:x>0.96667</cdr:x>
      <cdr:y>0.6618</cdr:y>
    </cdr:to>
    <cdr:sp macro="" textlink="">
      <cdr:nvSpPr>
        <cdr:cNvPr id="2" name="Textfeld 1"/>
        <cdr:cNvSpPr txBox="1"/>
      </cdr:nvSpPr>
      <cdr:spPr>
        <a:xfrm xmlns:a="http://schemas.openxmlformats.org/drawingml/2006/main">
          <a:off x="8270875" y="3698875"/>
          <a:ext cx="706438" cy="26193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DE" sz="1100"/>
        </a:p>
      </cdr:txBody>
    </cdr:sp>
  </cdr:relSizeAnchor>
  <cdr:relSizeAnchor xmlns:cdr="http://schemas.openxmlformats.org/drawingml/2006/chartDrawing">
    <cdr:from>
      <cdr:x>0.94188</cdr:x>
      <cdr:y>0.80239</cdr:y>
    </cdr:from>
    <cdr:to>
      <cdr:x>0.99145</cdr:x>
      <cdr:y>0.83422</cdr:y>
    </cdr:to>
    <cdr:sp macro="" textlink="">
      <cdr:nvSpPr>
        <cdr:cNvPr id="3" name="Textfeld 2"/>
        <cdr:cNvSpPr txBox="1"/>
      </cdr:nvSpPr>
      <cdr:spPr>
        <a:xfrm xmlns:a="http://schemas.openxmlformats.org/drawingml/2006/main">
          <a:off x="8747125" y="4802188"/>
          <a:ext cx="460376" cy="190500"/>
        </a:xfrm>
        <a:prstGeom xmlns:a="http://schemas.openxmlformats.org/drawingml/2006/main" prst="rect">
          <a:avLst/>
        </a:prstGeom>
        <a:solidFill xmlns:a="http://schemas.openxmlformats.org/drawingml/2006/main">
          <a:srgbClr val="FF3300"/>
        </a:solidFill>
      </cdr:spPr>
      <cdr:txBody>
        <a:bodyPr xmlns:a="http://schemas.openxmlformats.org/drawingml/2006/main" vertOverflow="clip" wrap="none" rtlCol="0" anchor="ctr"/>
        <a:lstStyle xmlns:a="http://schemas.openxmlformats.org/drawingml/2006/main"/>
        <a:p xmlns:a="http://schemas.openxmlformats.org/drawingml/2006/main">
          <a:pPr algn="ctr"/>
          <a:r>
            <a:rPr lang="de-DE" sz="1000" b="1"/>
            <a:t>43.300</a:t>
          </a:r>
        </a:p>
      </cdr:txBody>
    </cdr:sp>
  </cdr:relSizeAnchor>
  <cdr:relSizeAnchor xmlns:cdr="http://schemas.openxmlformats.org/drawingml/2006/chartDrawing">
    <cdr:from>
      <cdr:x>0.66707</cdr:x>
      <cdr:y>0.04482</cdr:y>
    </cdr:from>
    <cdr:to>
      <cdr:x>0.66843</cdr:x>
      <cdr:y>0.79882</cdr:y>
    </cdr:to>
    <cdr:cxnSp macro="">
      <cdr:nvCxnSpPr>
        <cdr:cNvPr id="5" name="Gerade Verbindung 4">
          <a:extLst xmlns:a="http://schemas.openxmlformats.org/drawingml/2006/main">
            <a:ext uri="{FF2B5EF4-FFF2-40B4-BE49-F238E27FC236}">
              <a16:creationId xmlns:a16="http://schemas.microsoft.com/office/drawing/2014/main" id="{A726FEB3-9B65-4382-B870-F2AFF76EF028}"/>
            </a:ext>
          </a:extLst>
        </cdr:cNvPr>
        <cdr:cNvCxnSpPr/>
      </cdr:nvCxnSpPr>
      <cdr:spPr>
        <a:xfrm xmlns:a="http://schemas.openxmlformats.org/drawingml/2006/main" flipV="1">
          <a:off x="5426213" y="185315"/>
          <a:ext cx="11033" cy="3117178"/>
        </a:xfrm>
        <a:prstGeom xmlns:a="http://schemas.openxmlformats.org/drawingml/2006/main" prst="line">
          <a:avLst/>
        </a:prstGeom>
        <a:ln xmlns:a="http://schemas.openxmlformats.org/drawingml/2006/main" w="38100">
          <a:solidFill>
            <a:sysClr val="windowText" lastClr="000000"/>
          </a:solidFill>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0.67009</cdr:x>
      <cdr:y>0.09416</cdr:y>
    </cdr:from>
    <cdr:to>
      <cdr:x>0.78137</cdr:x>
      <cdr:y>0.15252</cdr:y>
    </cdr:to>
    <cdr:sp macro="" textlink="">
      <cdr:nvSpPr>
        <cdr:cNvPr id="6" name="Textfeld 5"/>
        <cdr:cNvSpPr txBox="1"/>
      </cdr:nvSpPr>
      <cdr:spPr>
        <a:xfrm xmlns:a="http://schemas.openxmlformats.org/drawingml/2006/main">
          <a:off x="6222999" y="563563"/>
          <a:ext cx="1033463" cy="3492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de-DE" sz="1050" b="1"/>
            <a:t>ab hier Modellrechnung</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363C51-5DD9-4901-BBA9-2472FFA8D8C6}" type="datetimeFigureOut">
              <a:rPr lang="de-DE" smtClean="0"/>
              <a:t>17.03.2018</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06E77-D1A2-4F86-8755-73A712F7FFCA}" type="slidenum">
              <a:rPr lang="de-DE" smtClean="0"/>
              <a:t>‹Nr.›</a:t>
            </a:fld>
            <a:endParaRPr lang="de-DE"/>
          </a:p>
        </p:txBody>
      </p:sp>
    </p:spTree>
    <p:extLst>
      <p:ext uri="{BB962C8B-B14F-4D97-AF65-F5344CB8AC3E}">
        <p14:creationId xmlns:p14="http://schemas.microsoft.com/office/powerpoint/2010/main" val="707487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100" kern="1200" dirty="0">
                <a:solidFill>
                  <a:schemeClr val="tx1"/>
                </a:solidFill>
                <a:effectLst/>
                <a:latin typeface="+mn-lt"/>
                <a:ea typeface="+mn-ea"/>
                <a:cs typeface="+mn-cs"/>
              </a:rPr>
              <a:t>Während in den vergangenen Jahren, nicht zuletzt auch durch die beiden von Tino Bargel erstellten Gutachten zur regionalen Schulentwicklung erstellten Szenarien von sinkenden Schülerzahlen ausgingen, zeichnet sich jetzt eine Trendwende ab: Die Schülerzahlen steigen weitaus deutlicher, als dies vor wenigen Jahren noch für möglich gehalten wurde. Für diese Veränderung ist in erster Linie die verhältnismäßig hohe Zuwanderung verantwortlich. Beim zweiten Faktor, den Geburtenzahlen, spricht das Statistische Landesamt von einer „Stabilisierung“. </a:t>
            </a:r>
          </a:p>
          <a:p>
            <a:endParaRPr lang="de-DE" sz="1100" kern="1200" dirty="0">
              <a:solidFill>
                <a:schemeClr val="tx1"/>
              </a:solidFill>
              <a:effectLst/>
              <a:latin typeface="+mn-lt"/>
              <a:ea typeface="+mn-ea"/>
              <a:cs typeface="+mn-cs"/>
            </a:endParaRPr>
          </a:p>
          <a:p>
            <a:r>
              <a:rPr lang="de-DE" sz="1100" kern="1200" dirty="0">
                <a:solidFill>
                  <a:schemeClr val="tx1"/>
                </a:solidFill>
                <a:effectLst/>
                <a:latin typeface="+mn-lt"/>
                <a:ea typeface="+mn-ea"/>
                <a:cs typeface="+mn-cs"/>
              </a:rPr>
              <a:t>Während die beruflichen Schulen von den steigenden Schülerzahlen bis zum Ende des aktuellen Prognosezeitraum, dem Schuljahr 2025/26, nicht betroffen ist, wirken sie sich im allgemeinbildenden Bereich deutlich aus. Deren Gesamtschülerzahl (öffentliche und private allgemeinbildenden Schulen) steigt demnach von 1,115 Millionen (2016/17) auf 1,175 Millionen, also ein Plus von knapp 60.000.</a:t>
            </a:r>
          </a:p>
          <a:p>
            <a:endParaRPr lang="de-DE" dirty="0"/>
          </a:p>
          <a:p>
            <a:r>
              <a:rPr lang="de-DE" sz="1200" kern="1200" dirty="0">
                <a:solidFill>
                  <a:schemeClr val="tx1"/>
                </a:solidFill>
                <a:effectLst/>
                <a:latin typeface="+mn-lt"/>
                <a:ea typeface="+mn-ea"/>
                <a:cs typeface="+mn-cs"/>
              </a:rPr>
              <a:t>In der Folie wird die Prognose nach Schularten differenziert. Für die Grundschulen ergibt sich bis zum Schuljahr 2025/26 ein Zuwachs von 14 Prozent, für die Haupt- und Werkrealschulen prognostiziert das Statistische Landesamt einen anhaltenden Abwärtstrend. Auf Basis des Schuljahres 2016/17 wird bis 2025 ein Minus von 48 Prozent errechnet. Wie dramatisch der Rückgang der Schülerzahlen für die Haupt- und Werkrealschulen war und ist, zeigt der Vergleich von 2000 zu 2025 von 211.000 zu 43.000. Dies entspricht einem Minus von 80 Prozent.</a:t>
            </a: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Im Vergleich dazu ist die Entwicklung der Realschulen und der Gymnasien mit Ab- und Zuwachsraten von um die 4 Prozent, gerechnet mit dem Vergleichsraum 2016 - 2025, relativ stabil. Das Statistische Landesamt nimmt weitere Zuwächse der Gymnasien an. Bei den Sonderpädagogischen Bildungs- und Beratungszentren wird die Zahl der Schüler/innen ebenfalls zurückgehen, jedoch wird offensichtlich, dass in dieser Prognose die Annahme getroffen wird, dass die es keine massive Abwanderung aus den SBBZ in die Regelschulen geben wird. Das Minus von knapp 10 Prozent von 2016 bis 2025 ist vor der derzeitigen kritischen Debatte zur Umsetzung der Inklusion durchaus realistisch </a:t>
            </a:r>
          </a:p>
          <a:p>
            <a:r>
              <a:rPr lang="de-DE" sz="1200" i="1" kern="1200" dirty="0">
                <a:solidFill>
                  <a:schemeClr val="tx1"/>
                </a:solidFill>
                <a:effectLst/>
                <a:latin typeface="+mn-lt"/>
                <a:ea typeface="+mn-ea"/>
                <a:cs typeface="+mn-cs"/>
              </a:rPr>
              <a:t>(Detailzahlen: http://statistik-bw.de/Presse/Pressemitteilungen/2017224)</a:t>
            </a:r>
          </a:p>
          <a:p>
            <a:endParaRPr lang="de-DE" dirty="0"/>
          </a:p>
        </p:txBody>
      </p:sp>
      <p:sp>
        <p:nvSpPr>
          <p:cNvPr id="4" name="Foliennummernplatzhalter 3"/>
          <p:cNvSpPr>
            <a:spLocks noGrp="1"/>
          </p:cNvSpPr>
          <p:nvPr>
            <p:ph type="sldNum" sz="quarter" idx="10"/>
          </p:nvPr>
        </p:nvSpPr>
        <p:spPr/>
        <p:txBody>
          <a:bodyPr/>
          <a:lstStyle/>
          <a:p>
            <a:fld id="{FE143A43-C740-4161-83CB-011D936D5E1F}" type="slidenum">
              <a:rPr lang="de-DE" smtClean="0"/>
              <a:t>4</a:t>
            </a:fld>
            <a:endParaRPr lang="de-DE"/>
          </a:p>
        </p:txBody>
      </p:sp>
    </p:spTree>
    <p:extLst>
      <p:ext uri="{BB962C8B-B14F-4D97-AF65-F5344CB8AC3E}">
        <p14:creationId xmlns:p14="http://schemas.microsoft.com/office/powerpoint/2010/main" val="2049741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6FB836B-177E-4FA9-A2E4-C4022459840D}" type="slidenum">
              <a:rPr lang="de-DE" smtClean="0"/>
              <a:t>6</a:t>
            </a:fld>
            <a:endParaRPr lang="de-DE"/>
          </a:p>
        </p:txBody>
      </p:sp>
    </p:spTree>
    <p:extLst>
      <p:ext uri="{BB962C8B-B14F-4D97-AF65-F5344CB8AC3E}">
        <p14:creationId xmlns:p14="http://schemas.microsoft.com/office/powerpoint/2010/main" val="4102487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Mit dem Wegfall der Verbindlichkeit der Grundschulempfehlung haben sich Verschiebungen im Schulwahlverhalten ergeben. Vor allem an Realschulen finden sich, gemessen an der Grundschulempfehlung, Schüler/innen der gesamten Leistungsbreite. </a:t>
            </a:r>
          </a:p>
          <a:p>
            <a:r>
              <a:rPr lang="de-DE" b="1" dirty="0"/>
              <a:t>Die Realschulen sind dadurch die heterogenste Schulart. </a:t>
            </a:r>
            <a:r>
              <a:rPr lang="de-DE" dirty="0"/>
              <a:t>An den Gemeinschaftsschulen ist diese Heterogenität erwünscht, aber noch nicht erreicht. Es muss deshalb jetzt darum gehen, die Gemeinschaftsschulen als tragende zweite Säule des Schulsystems zu stärken und auch für Leistungsstarke attraktiv zu machen. Die GEW sieht dies auch als Voraussetzung dafür, dass die Gymnasien ihren spezifischen Bildungsauftrag, in acht Jahren zum Abitur zu führen, besser erfüllen können.</a:t>
            </a:r>
          </a:p>
        </p:txBody>
      </p:sp>
      <p:sp>
        <p:nvSpPr>
          <p:cNvPr id="4" name="Foliennummernplatzhalter 3"/>
          <p:cNvSpPr>
            <a:spLocks noGrp="1"/>
          </p:cNvSpPr>
          <p:nvPr>
            <p:ph type="sldNum" sz="quarter" idx="10"/>
          </p:nvPr>
        </p:nvSpPr>
        <p:spPr/>
        <p:txBody>
          <a:bodyPr/>
          <a:lstStyle/>
          <a:p>
            <a:fld id="{57A53108-6066-44F5-86C8-F0250DFCD23F}" type="slidenum">
              <a:rPr lang="de-DE" smtClean="0"/>
              <a:t>8</a:t>
            </a:fld>
            <a:endParaRPr lang="de-DE"/>
          </a:p>
        </p:txBody>
      </p:sp>
    </p:spTree>
    <p:extLst>
      <p:ext uri="{BB962C8B-B14F-4D97-AF65-F5344CB8AC3E}">
        <p14:creationId xmlns:p14="http://schemas.microsoft.com/office/powerpoint/2010/main" val="1588761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5106E77-D1A2-4F86-8755-73A712F7FFCA}" type="slidenum">
              <a:rPr lang="de-DE" smtClean="0"/>
              <a:t>9</a:t>
            </a:fld>
            <a:endParaRPr lang="de-DE"/>
          </a:p>
        </p:txBody>
      </p:sp>
    </p:spTree>
    <p:extLst>
      <p:ext uri="{BB962C8B-B14F-4D97-AF65-F5344CB8AC3E}">
        <p14:creationId xmlns:p14="http://schemas.microsoft.com/office/powerpoint/2010/main" val="1293151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4FD2A05F-4AE8-4158-9180-25B0F748F88B}" type="datetimeFigureOut">
              <a:rPr lang="de-DE" smtClean="0"/>
              <a:t>17.03.2018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9D06DB7-6E7C-452E-9885-831BFB10B080}" type="slidenum">
              <a:rPr lang="de-DE" smtClean="0"/>
              <a:t>‹Nr.›</a:t>
            </a:fld>
            <a:endParaRPr lang="de-DE"/>
          </a:p>
        </p:txBody>
      </p:sp>
    </p:spTree>
    <p:extLst>
      <p:ext uri="{BB962C8B-B14F-4D97-AF65-F5344CB8AC3E}">
        <p14:creationId xmlns:p14="http://schemas.microsoft.com/office/powerpoint/2010/main" val="3484001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FD2A05F-4AE8-4158-9180-25B0F748F88B}" type="datetimeFigureOut">
              <a:rPr lang="de-DE" smtClean="0"/>
              <a:t>17.03.2018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9D06DB7-6E7C-452E-9885-831BFB10B080}" type="slidenum">
              <a:rPr lang="de-DE" smtClean="0"/>
              <a:t>‹Nr.›</a:t>
            </a:fld>
            <a:endParaRPr lang="de-DE"/>
          </a:p>
        </p:txBody>
      </p:sp>
    </p:spTree>
    <p:extLst>
      <p:ext uri="{BB962C8B-B14F-4D97-AF65-F5344CB8AC3E}">
        <p14:creationId xmlns:p14="http://schemas.microsoft.com/office/powerpoint/2010/main" val="1868752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FD2A05F-4AE8-4158-9180-25B0F748F88B}" type="datetimeFigureOut">
              <a:rPr lang="de-DE" smtClean="0"/>
              <a:t>17.03.2018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9D06DB7-6E7C-452E-9885-831BFB10B080}" type="slidenum">
              <a:rPr lang="de-DE" smtClean="0"/>
              <a:t>‹Nr.›</a:t>
            </a:fld>
            <a:endParaRPr lang="de-DE"/>
          </a:p>
        </p:txBody>
      </p:sp>
    </p:spTree>
    <p:extLst>
      <p:ext uri="{BB962C8B-B14F-4D97-AF65-F5344CB8AC3E}">
        <p14:creationId xmlns:p14="http://schemas.microsoft.com/office/powerpoint/2010/main" val="2328114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FD2A05F-4AE8-4158-9180-25B0F748F88B}" type="datetimeFigureOut">
              <a:rPr lang="de-DE" smtClean="0"/>
              <a:t>17.03.2018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9D06DB7-6E7C-452E-9885-831BFB10B080}" type="slidenum">
              <a:rPr lang="de-DE" smtClean="0"/>
              <a:t>‹Nr.›</a:t>
            </a:fld>
            <a:endParaRPr lang="de-DE"/>
          </a:p>
        </p:txBody>
      </p:sp>
    </p:spTree>
    <p:extLst>
      <p:ext uri="{BB962C8B-B14F-4D97-AF65-F5344CB8AC3E}">
        <p14:creationId xmlns:p14="http://schemas.microsoft.com/office/powerpoint/2010/main" val="3872889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4FD2A05F-4AE8-4158-9180-25B0F748F88B}" type="datetimeFigureOut">
              <a:rPr lang="de-DE" smtClean="0"/>
              <a:t>17.03.2018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29D06DB7-6E7C-452E-9885-831BFB10B080}" type="slidenum">
              <a:rPr lang="de-DE" smtClean="0"/>
              <a:t>‹Nr.›</a:t>
            </a:fld>
            <a:endParaRPr lang="de-DE"/>
          </a:p>
        </p:txBody>
      </p:sp>
    </p:spTree>
    <p:extLst>
      <p:ext uri="{BB962C8B-B14F-4D97-AF65-F5344CB8AC3E}">
        <p14:creationId xmlns:p14="http://schemas.microsoft.com/office/powerpoint/2010/main" val="304158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FD2A05F-4AE8-4158-9180-25B0F748F88B}" type="datetimeFigureOut">
              <a:rPr lang="de-DE" smtClean="0"/>
              <a:t>17.03.2018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9D06DB7-6E7C-452E-9885-831BFB10B080}" type="slidenum">
              <a:rPr lang="de-DE" smtClean="0"/>
              <a:t>‹Nr.›</a:t>
            </a:fld>
            <a:endParaRPr lang="de-DE"/>
          </a:p>
        </p:txBody>
      </p:sp>
    </p:spTree>
    <p:extLst>
      <p:ext uri="{BB962C8B-B14F-4D97-AF65-F5344CB8AC3E}">
        <p14:creationId xmlns:p14="http://schemas.microsoft.com/office/powerpoint/2010/main" val="2648350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FD2A05F-4AE8-4158-9180-25B0F748F88B}" type="datetimeFigureOut">
              <a:rPr lang="de-DE" smtClean="0"/>
              <a:t>17.03.2018</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29D06DB7-6E7C-452E-9885-831BFB10B080}" type="slidenum">
              <a:rPr lang="de-DE" smtClean="0"/>
              <a:t>‹Nr.›</a:t>
            </a:fld>
            <a:endParaRPr lang="de-DE"/>
          </a:p>
        </p:txBody>
      </p:sp>
    </p:spTree>
    <p:extLst>
      <p:ext uri="{BB962C8B-B14F-4D97-AF65-F5344CB8AC3E}">
        <p14:creationId xmlns:p14="http://schemas.microsoft.com/office/powerpoint/2010/main" val="2728907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4FD2A05F-4AE8-4158-9180-25B0F748F88B}" type="datetimeFigureOut">
              <a:rPr lang="de-DE" smtClean="0"/>
              <a:t>17.03.2018</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29D06DB7-6E7C-452E-9885-831BFB10B080}" type="slidenum">
              <a:rPr lang="de-DE" smtClean="0"/>
              <a:t>‹Nr.›</a:t>
            </a:fld>
            <a:endParaRPr lang="de-DE"/>
          </a:p>
        </p:txBody>
      </p:sp>
    </p:spTree>
    <p:extLst>
      <p:ext uri="{BB962C8B-B14F-4D97-AF65-F5344CB8AC3E}">
        <p14:creationId xmlns:p14="http://schemas.microsoft.com/office/powerpoint/2010/main" val="3266974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D2A05F-4AE8-4158-9180-25B0F748F88B}" type="datetimeFigureOut">
              <a:rPr lang="de-DE" smtClean="0"/>
              <a:t>17.03.2018</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29D06DB7-6E7C-452E-9885-831BFB10B080}" type="slidenum">
              <a:rPr lang="de-DE" smtClean="0"/>
              <a:t>‹Nr.›</a:t>
            </a:fld>
            <a:endParaRPr lang="de-DE"/>
          </a:p>
        </p:txBody>
      </p:sp>
    </p:spTree>
    <p:extLst>
      <p:ext uri="{BB962C8B-B14F-4D97-AF65-F5344CB8AC3E}">
        <p14:creationId xmlns:p14="http://schemas.microsoft.com/office/powerpoint/2010/main" val="270190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4FD2A05F-4AE8-4158-9180-25B0F748F88B}" type="datetimeFigureOut">
              <a:rPr lang="de-DE" smtClean="0"/>
              <a:t>17.03.2018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9D06DB7-6E7C-452E-9885-831BFB10B080}" type="slidenum">
              <a:rPr lang="de-DE" smtClean="0"/>
              <a:t>‹Nr.›</a:t>
            </a:fld>
            <a:endParaRPr lang="de-DE"/>
          </a:p>
        </p:txBody>
      </p:sp>
    </p:spTree>
    <p:extLst>
      <p:ext uri="{BB962C8B-B14F-4D97-AF65-F5344CB8AC3E}">
        <p14:creationId xmlns:p14="http://schemas.microsoft.com/office/powerpoint/2010/main" val="3271783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4FD2A05F-4AE8-4158-9180-25B0F748F88B}" type="datetimeFigureOut">
              <a:rPr lang="de-DE" smtClean="0"/>
              <a:t>17.03.2018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29D06DB7-6E7C-452E-9885-831BFB10B080}" type="slidenum">
              <a:rPr lang="de-DE" smtClean="0"/>
              <a:t>‹Nr.›</a:t>
            </a:fld>
            <a:endParaRPr lang="de-DE"/>
          </a:p>
        </p:txBody>
      </p:sp>
    </p:spTree>
    <p:extLst>
      <p:ext uri="{BB962C8B-B14F-4D97-AF65-F5344CB8AC3E}">
        <p14:creationId xmlns:p14="http://schemas.microsoft.com/office/powerpoint/2010/main" val="146364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D2A05F-4AE8-4158-9180-25B0F748F88B}" type="datetimeFigureOut">
              <a:rPr lang="de-DE" smtClean="0"/>
              <a:t>17.03.2018</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06DB7-6E7C-452E-9885-831BFB10B080}" type="slidenum">
              <a:rPr lang="de-DE" smtClean="0"/>
              <a:t>‹Nr.›</a:t>
            </a:fld>
            <a:endParaRPr lang="de-DE"/>
          </a:p>
        </p:txBody>
      </p:sp>
    </p:spTree>
    <p:extLst>
      <p:ext uri="{BB962C8B-B14F-4D97-AF65-F5344CB8AC3E}">
        <p14:creationId xmlns:p14="http://schemas.microsoft.com/office/powerpoint/2010/main" val="36606480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7.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3AFE16-312C-4EF3-A665-053F5B20CEE0}"/>
              </a:ext>
            </a:extLst>
          </p:cNvPr>
          <p:cNvSpPr>
            <a:spLocks noGrp="1"/>
          </p:cNvSpPr>
          <p:nvPr>
            <p:ph type="ctrTitle"/>
          </p:nvPr>
        </p:nvSpPr>
        <p:spPr>
          <a:xfrm>
            <a:off x="33528" y="164592"/>
            <a:ext cx="12124944" cy="3776472"/>
          </a:xfrm>
        </p:spPr>
        <p:txBody>
          <a:bodyPr>
            <a:noAutofit/>
          </a:bodyPr>
          <a:lstStyle/>
          <a:p>
            <a:br>
              <a:rPr lang="de-DE" sz="7200" b="1" dirty="0">
                <a:solidFill>
                  <a:srgbClr val="0070C0"/>
                </a:solidFill>
                <a:effectLst>
                  <a:outerShdw blurRad="38100" dist="38100" dir="2700000" algn="tl">
                    <a:srgbClr val="000000">
                      <a:alpha val="43137"/>
                    </a:srgbClr>
                  </a:outerShdw>
                </a:effectLst>
              </a:rPr>
            </a:br>
            <a:br>
              <a:rPr lang="de-DE" sz="7200" b="1" dirty="0">
                <a:solidFill>
                  <a:srgbClr val="0070C0"/>
                </a:solidFill>
                <a:effectLst>
                  <a:outerShdw blurRad="38100" dist="38100" dir="2700000" algn="tl">
                    <a:srgbClr val="000000">
                      <a:alpha val="43137"/>
                    </a:srgbClr>
                  </a:outerShdw>
                </a:effectLst>
              </a:rPr>
            </a:br>
            <a:br>
              <a:rPr lang="de-DE" sz="7200" b="1" dirty="0">
                <a:solidFill>
                  <a:srgbClr val="0070C0"/>
                </a:solidFill>
                <a:effectLst>
                  <a:outerShdw blurRad="38100" dist="38100" dir="2700000" algn="tl">
                    <a:srgbClr val="000000">
                      <a:alpha val="43137"/>
                    </a:srgbClr>
                  </a:outerShdw>
                </a:effectLst>
              </a:rPr>
            </a:br>
            <a:br>
              <a:rPr lang="de-DE" sz="7200" b="1" dirty="0">
                <a:solidFill>
                  <a:srgbClr val="0070C0"/>
                </a:solidFill>
                <a:effectLst>
                  <a:outerShdw blurRad="38100" dist="38100" dir="2700000" algn="tl">
                    <a:srgbClr val="000000">
                      <a:alpha val="43137"/>
                    </a:srgbClr>
                  </a:outerShdw>
                </a:effectLst>
              </a:rPr>
            </a:br>
            <a:br>
              <a:rPr lang="de-DE" sz="7200" b="1" dirty="0">
                <a:solidFill>
                  <a:srgbClr val="0070C0"/>
                </a:solidFill>
                <a:effectLst>
                  <a:outerShdw blurRad="38100" dist="38100" dir="2700000" algn="tl">
                    <a:srgbClr val="000000">
                      <a:alpha val="43137"/>
                    </a:srgbClr>
                  </a:outerShdw>
                </a:effectLst>
              </a:rPr>
            </a:br>
            <a:r>
              <a:rPr lang="de-DE" sz="7200" b="1" dirty="0">
                <a:solidFill>
                  <a:srgbClr val="0070C0"/>
                </a:solidFill>
                <a:effectLst>
                  <a:outerShdw blurRad="38100" dist="38100" dir="2700000" algn="tl">
                    <a:srgbClr val="000000">
                      <a:alpha val="43137"/>
                    </a:srgbClr>
                  </a:outerShdw>
                </a:effectLst>
              </a:rPr>
              <a:t>Zur Qualitätsentwicklung</a:t>
            </a:r>
            <a:br>
              <a:rPr lang="de-DE" sz="7200" b="1" dirty="0">
                <a:solidFill>
                  <a:srgbClr val="0070C0"/>
                </a:solidFill>
                <a:effectLst>
                  <a:outerShdw blurRad="38100" dist="38100" dir="2700000" algn="tl">
                    <a:srgbClr val="000000">
                      <a:alpha val="43137"/>
                    </a:srgbClr>
                  </a:outerShdw>
                </a:effectLst>
              </a:rPr>
            </a:br>
            <a:r>
              <a:rPr lang="de-DE" sz="7200" b="1" dirty="0">
                <a:solidFill>
                  <a:srgbClr val="0070C0"/>
                </a:solidFill>
                <a:effectLst>
                  <a:outerShdw blurRad="38100" dist="38100" dir="2700000" algn="tl">
                    <a:srgbClr val="000000">
                      <a:alpha val="43137"/>
                    </a:srgbClr>
                  </a:outerShdw>
                </a:effectLst>
              </a:rPr>
              <a:t>in Schule und Unterricht. –</a:t>
            </a:r>
            <a:br>
              <a:rPr lang="de-DE" sz="7200" b="1" dirty="0">
                <a:solidFill>
                  <a:srgbClr val="0070C0"/>
                </a:solidFill>
                <a:effectLst>
                  <a:outerShdw blurRad="38100" dist="38100" dir="2700000" algn="tl">
                    <a:srgbClr val="000000">
                      <a:alpha val="43137"/>
                    </a:srgbClr>
                  </a:outerShdw>
                </a:effectLst>
              </a:rPr>
            </a:br>
            <a:br>
              <a:rPr lang="de-DE" sz="7200" b="1" dirty="0">
                <a:solidFill>
                  <a:srgbClr val="0070C0"/>
                </a:solidFill>
                <a:effectLst>
                  <a:outerShdw blurRad="38100" dist="38100" dir="2700000" algn="tl">
                    <a:srgbClr val="000000">
                      <a:alpha val="43137"/>
                    </a:srgbClr>
                  </a:outerShdw>
                </a:effectLst>
              </a:rPr>
            </a:br>
            <a:r>
              <a:rPr lang="de-DE" sz="5400" b="1" dirty="0">
                <a:solidFill>
                  <a:srgbClr val="0070C0"/>
                </a:solidFill>
                <a:effectLst>
                  <a:outerShdw blurRad="38100" dist="38100" dir="2700000" algn="tl">
                    <a:srgbClr val="000000">
                      <a:alpha val="43137"/>
                    </a:srgbClr>
                  </a:outerShdw>
                </a:effectLst>
              </a:rPr>
              <a:t>Das Reformkonzept des Kultusministeriums </a:t>
            </a:r>
          </a:p>
        </p:txBody>
      </p:sp>
      <p:sp>
        <p:nvSpPr>
          <p:cNvPr id="3" name="Untertitel 2">
            <a:extLst>
              <a:ext uri="{FF2B5EF4-FFF2-40B4-BE49-F238E27FC236}">
                <a16:creationId xmlns:a16="http://schemas.microsoft.com/office/drawing/2014/main" id="{7D76710D-8589-4F54-92ED-1AB8A5716467}"/>
              </a:ext>
            </a:extLst>
          </p:cNvPr>
          <p:cNvSpPr>
            <a:spLocks noGrp="1"/>
          </p:cNvSpPr>
          <p:nvPr>
            <p:ph type="subTitle" idx="1"/>
          </p:nvPr>
        </p:nvSpPr>
        <p:spPr>
          <a:xfrm>
            <a:off x="67056" y="4306824"/>
            <a:ext cx="12124944" cy="2249424"/>
          </a:xfrm>
        </p:spPr>
        <p:txBody>
          <a:bodyPr>
            <a:normAutofit lnSpcReduction="10000"/>
          </a:bodyPr>
          <a:lstStyle/>
          <a:p>
            <a:r>
              <a:rPr lang="de-DE" sz="4000" b="1" dirty="0"/>
              <a:t>Teilpersonalversammlung des SSA Albstadt </a:t>
            </a:r>
          </a:p>
          <a:p>
            <a:r>
              <a:rPr lang="de-DE" sz="4000" b="1"/>
              <a:t>Bisingen 22.03.2018</a:t>
            </a:r>
            <a:endParaRPr lang="de-DE" sz="4000" b="1" dirty="0"/>
          </a:p>
          <a:p>
            <a:endParaRPr lang="de-DE" sz="3200" dirty="0"/>
          </a:p>
          <a:p>
            <a:r>
              <a:rPr lang="de-DE" sz="2600" dirty="0"/>
              <a:t>© Hartmut Markert</a:t>
            </a:r>
          </a:p>
        </p:txBody>
      </p:sp>
    </p:spTree>
    <p:extLst>
      <p:ext uri="{BB962C8B-B14F-4D97-AF65-F5344CB8AC3E}">
        <p14:creationId xmlns:p14="http://schemas.microsoft.com/office/powerpoint/2010/main" val="3996756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726D03-5A95-4513-A9CA-171B37A5F2B2}"/>
              </a:ext>
            </a:extLst>
          </p:cNvPr>
          <p:cNvSpPr>
            <a:spLocks noGrp="1"/>
          </p:cNvSpPr>
          <p:nvPr>
            <p:ph type="title"/>
          </p:nvPr>
        </p:nvSpPr>
        <p:spPr>
          <a:xfrm>
            <a:off x="838200" y="448056"/>
            <a:ext cx="10515600" cy="544945"/>
          </a:xfrm>
        </p:spPr>
        <p:txBody>
          <a:bodyPr>
            <a:normAutofit fontScale="90000"/>
          </a:bodyPr>
          <a:lstStyle/>
          <a:p>
            <a:pPr algn="ctr"/>
            <a:br>
              <a:rPr lang="de-DE" sz="3600" b="1" dirty="0">
                <a:solidFill>
                  <a:srgbClr val="FF0000"/>
                </a:solidFill>
              </a:rPr>
            </a:br>
            <a:r>
              <a:rPr lang="de-DE" sz="4000" b="1" dirty="0">
                <a:solidFill>
                  <a:srgbClr val="FF0000"/>
                </a:solidFill>
              </a:rPr>
              <a:t>… im Bereich des </a:t>
            </a:r>
            <a:r>
              <a:rPr lang="de-DE" sz="4000" b="1" dirty="0">
                <a:solidFill>
                  <a:srgbClr val="FF0000"/>
                </a:solidFill>
                <a:latin typeface="+mn-lt"/>
              </a:rPr>
              <a:t>Ganztags:</a:t>
            </a:r>
            <a:br>
              <a:rPr lang="de-DE" sz="4000" dirty="0">
                <a:solidFill>
                  <a:srgbClr val="FF0000"/>
                </a:solidFill>
              </a:rPr>
            </a:br>
            <a:endParaRPr lang="de-DE" sz="4000" dirty="0"/>
          </a:p>
        </p:txBody>
      </p:sp>
      <p:sp>
        <p:nvSpPr>
          <p:cNvPr id="3" name="Inhaltsplatzhalter 2">
            <a:extLst>
              <a:ext uri="{FF2B5EF4-FFF2-40B4-BE49-F238E27FC236}">
                <a16:creationId xmlns:a16="http://schemas.microsoft.com/office/drawing/2014/main" id="{881F604C-F392-4626-81C5-26A1FF1BFA19}"/>
              </a:ext>
            </a:extLst>
          </p:cNvPr>
          <p:cNvSpPr>
            <a:spLocks noGrp="1"/>
          </p:cNvSpPr>
          <p:nvPr>
            <p:ph idx="1"/>
          </p:nvPr>
        </p:nvSpPr>
        <p:spPr>
          <a:xfrm>
            <a:off x="1" y="1536191"/>
            <a:ext cx="12191999" cy="5023751"/>
          </a:xfrm>
        </p:spPr>
        <p:txBody>
          <a:bodyPr>
            <a:noAutofit/>
          </a:bodyPr>
          <a:lstStyle/>
          <a:p>
            <a:r>
              <a:rPr lang="de-DE" sz="2400" dirty="0">
                <a:solidFill>
                  <a:srgbClr val="0070C0"/>
                </a:solidFill>
              </a:rPr>
              <a:t>Neben ihrem sozialpolitischen Auftrag, Familie, Schule und Beruf zu vereinbaren, hat die Ganztagsschule den Auftrag, die </a:t>
            </a:r>
            <a:r>
              <a:rPr lang="de-DE" sz="2400" i="1" dirty="0">
                <a:solidFill>
                  <a:srgbClr val="0070C0"/>
                </a:solidFill>
              </a:rPr>
              <a:t>pädagogische Wirksamkeit</a:t>
            </a:r>
            <a:r>
              <a:rPr lang="de-DE" sz="2400" dirty="0">
                <a:solidFill>
                  <a:srgbClr val="0070C0"/>
                </a:solidFill>
              </a:rPr>
              <a:t> von Schule zu erweitern und zur </a:t>
            </a:r>
            <a:r>
              <a:rPr lang="de-DE" sz="2400" i="1" dirty="0">
                <a:solidFill>
                  <a:srgbClr val="0070C0"/>
                </a:solidFill>
              </a:rPr>
              <a:t>Chancengleichheit</a:t>
            </a:r>
            <a:r>
              <a:rPr lang="de-DE" sz="2400" dirty="0">
                <a:solidFill>
                  <a:srgbClr val="0070C0"/>
                </a:solidFill>
              </a:rPr>
              <a:t> beizutragen.</a:t>
            </a:r>
          </a:p>
          <a:p>
            <a:r>
              <a:rPr lang="de-DE" sz="2400" dirty="0">
                <a:solidFill>
                  <a:srgbClr val="0070C0"/>
                </a:solidFill>
              </a:rPr>
              <a:t>Die pädagogischen Gestaltungsmöglichkeiten der </a:t>
            </a:r>
            <a:r>
              <a:rPr lang="de-DE" sz="2400" i="1" dirty="0">
                <a:solidFill>
                  <a:srgbClr val="0070C0"/>
                </a:solidFill>
              </a:rPr>
              <a:t>Ganztagsschule in </a:t>
            </a:r>
            <a:r>
              <a:rPr lang="de-DE" sz="2400" i="1" dirty="0" err="1">
                <a:solidFill>
                  <a:srgbClr val="0070C0"/>
                </a:solidFill>
              </a:rPr>
              <a:t>Wahlform</a:t>
            </a:r>
            <a:r>
              <a:rPr lang="de-DE" sz="2400" dirty="0">
                <a:solidFill>
                  <a:srgbClr val="0070C0"/>
                </a:solidFill>
              </a:rPr>
              <a:t> sind begrenzt, weil sie die Schule organisatorisch und pädagogisch zerklüftet. Es gibt Anzeichen dafür, dass das KM künftig konzeptionell klar unterscheiden will zwischen einer </a:t>
            </a:r>
            <a:r>
              <a:rPr lang="de-DE" sz="2400" i="1" dirty="0">
                <a:solidFill>
                  <a:srgbClr val="0070C0"/>
                </a:solidFill>
              </a:rPr>
              <a:t>verbindlichen Ganztagsschule und optionalen Betreuungsformen.</a:t>
            </a:r>
          </a:p>
          <a:p>
            <a:r>
              <a:rPr lang="de-DE" sz="2400" i="1" dirty="0">
                <a:solidFill>
                  <a:srgbClr val="0070C0"/>
                </a:solidFill>
              </a:rPr>
              <a:t>Außerschulische Kooperationspartner </a:t>
            </a:r>
            <a:r>
              <a:rPr lang="de-DE" sz="2400" dirty="0">
                <a:solidFill>
                  <a:srgbClr val="0070C0"/>
                </a:solidFill>
              </a:rPr>
              <a:t>ergänzen wünschenswert die die GTS-Angebote, </a:t>
            </a:r>
            <a:r>
              <a:rPr lang="de-DE" sz="2400" i="1" dirty="0">
                <a:solidFill>
                  <a:srgbClr val="0070C0"/>
                </a:solidFill>
              </a:rPr>
              <a:t>tragende Säulen </a:t>
            </a:r>
            <a:r>
              <a:rPr lang="de-DE" sz="2400" dirty="0">
                <a:solidFill>
                  <a:srgbClr val="0070C0"/>
                </a:solidFill>
              </a:rPr>
              <a:t>der GTS sollten jedoch stets die Angebote der Lehrkräfte und multiprofessioneller Teams sein. Dafür bedarf es unbedingt einer höheren Zuweisung an Lehrkräften.</a:t>
            </a:r>
          </a:p>
        </p:txBody>
      </p:sp>
    </p:spTree>
    <p:extLst>
      <p:ext uri="{BB962C8B-B14F-4D97-AF65-F5344CB8AC3E}">
        <p14:creationId xmlns:p14="http://schemas.microsoft.com/office/powerpoint/2010/main" val="4033353664"/>
      </p:ext>
    </p:extLst>
  </p:cSld>
  <p:clrMapOvr>
    <a:masterClrMapping/>
  </p:clrMapOvr>
  <mc:AlternateContent xmlns:mc="http://schemas.openxmlformats.org/markup-compatibility/2006" xmlns:p14="http://schemas.microsoft.com/office/powerpoint/2010/main">
    <mc:Choice Requires="p14">
      <p:transition spd="slow" p14:dur="2000" advTm="4392"/>
    </mc:Choice>
    <mc:Fallback xmlns="">
      <p:transition spd="slow" advTm="4392"/>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EF469D-781B-47A7-8A76-65B03EA13F57}"/>
              </a:ext>
            </a:extLst>
          </p:cNvPr>
          <p:cNvSpPr>
            <a:spLocks noGrp="1"/>
          </p:cNvSpPr>
          <p:nvPr>
            <p:ph type="title"/>
          </p:nvPr>
        </p:nvSpPr>
        <p:spPr>
          <a:xfrm>
            <a:off x="838200" y="365126"/>
            <a:ext cx="10515600" cy="576984"/>
          </a:xfrm>
        </p:spPr>
        <p:txBody>
          <a:bodyPr>
            <a:noAutofit/>
          </a:bodyPr>
          <a:lstStyle/>
          <a:p>
            <a:pPr algn="ctr"/>
            <a:r>
              <a:rPr lang="de-DE" sz="3600" b="1" dirty="0">
                <a:solidFill>
                  <a:srgbClr val="FF0000"/>
                </a:solidFill>
                <a:latin typeface="+mn-lt"/>
              </a:rPr>
              <a:t>Die aktuelle Qualitätsdebatte …</a:t>
            </a:r>
          </a:p>
        </p:txBody>
      </p:sp>
      <p:sp>
        <p:nvSpPr>
          <p:cNvPr id="3" name="Inhaltsplatzhalter 2">
            <a:extLst>
              <a:ext uri="{FF2B5EF4-FFF2-40B4-BE49-F238E27FC236}">
                <a16:creationId xmlns:a16="http://schemas.microsoft.com/office/drawing/2014/main" id="{9607A254-EE5A-4C5B-8417-1D57229BF819}"/>
              </a:ext>
            </a:extLst>
          </p:cNvPr>
          <p:cNvSpPr>
            <a:spLocks noGrp="1"/>
          </p:cNvSpPr>
          <p:nvPr>
            <p:ph idx="1"/>
          </p:nvPr>
        </p:nvSpPr>
        <p:spPr>
          <a:xfrm>
            <a:off x="137160" y="1413164"/>
            <a:ext cx="12054840" cy="4763799"/>
          </a:xfrm>
        </p:spPr>
        <p:txBody>
          <a:bodyPr>
            <a:normAutofit/>
          </a:bodyPr>
          <a:lstStyle/>
          <a:p>
            <a:pPr marL="0" indent="0">
              <a:buNone/>
            </a:pPr>
            <a:r>
              <a:rPr lang="de-DE" sz="3200" b="1" dirty="0">
                <a:solidFill>
                  <a:srgbClr val="0070C0"/>
                </a:solidFill>
              </a:rPr>
              <a:t>… wird vor allem durch folgende Problemanzeigen öffentlich gespeist: </a:t>
            </a:r>
          </a:p>
          <a:p>
            <a:r>
              <a:rPr lang="de-DE" dirty="0">
                <a:solidFill>
                  <a:srgbClr val="0070C0"/>
                </a:solidFill>
              </a:rPr>
              <a:t>Rechtschreibprobleme („Schreiben durch Hören“);</a:t>
            </a:r>
          </a:p>
          <a:p>
            <a:r>
              <a:rPr lang="de-DE" dirty="0">
                <a:solidFill>
                  <a:srgbClr val="0070C0"/>
                </a:solidFill>
              </a:rPr>
              <a:t>Schulleistungsvergleiche (z.B. VERA, IQB) und deren schlechte Ergebnisse;</a:t>
            </a:r>
          </a:p>
          <a:p>
            <a:r>
              <a:rPr lang="de-DE" dirty="0">
                <a:solidFill>
                  <a:srgbClr val="0070C0"/>
                </a:solidFill>
              </a:rPr>
              <a:t>kein kohärentes Fortbildungssystem; </a:t>
            </a:r>
          </a:p>
          <a:p>
            <a:r>
              <a:rPr lang="de-DE" dirty="0">
                <a:solidFill>
                  <a:srgbClr val="0070C0"/>
                </a:solidFill>
              </a:rPr>
              <a:t>Fehlen eines professionellen Bildungsmonitoring;</a:t>
            </a:r>
          </a:p>
          <a:p>
            <a:r>
              <a:rPr lang="de-DE" dirty="0">
                <a:solidFill>
                  <a:srgbClr val="0070C0"/>
                </a:solidFill>
              </a:rPr>
              <a:t>die Erklärungsstärke der „Tiefenstruktur“ für Unterrichtsqualität;</a:t>
            </a:r>
          </a:p>
          <a:p>
            <a:r>
              <a:rPr lang="de-DE" dirty="0">
                <a:solidFill>
                  <a:srgbClr val="0070C0"/>
                </a:solidFill>
              </a:rPr>
              <a:t>die Notwendigkeit eines umfassenden Konzepts der Qualitätsentwicklung.</a:t>
            </a:r>
            <a:r>
              <a:rPr lang="de-DE" dirty="0"/>
              <a:t> </a:t>
            </a:r>
          </a:p>
          <a:p>
            <a:endParaRPr lang="de-DE" dirty="0"/>
          </a:p>
        </p:txBody>
      </p:sp>
    </p:spTree>
    <p:extLst>
      <p:ext uri="{BB962C8B-B14F-4D97-AF65-F5344CB8AC3E}">
        <p14:creationId xmlns:p14="http://schemas.microsoft.com/office/powerpoint/2010/main" val="1647649083"/>
      </p:ext>
    </p:extLst>
  </p:cSld>
  <p:clrMapOvr>
    <a:masterClrMapping/>
  </p:clrMapOvr>
  <mc:AlternateContent xmlns:mc="http://schemas.openxmlformats.org/markup-compatibility/2006" xmlns:p14="http://schemas.microsoft.com/office/powerpoint/2010/main">
    <mc:Choice Requires="p14">
      <p:transition spd="slow" p14:dur="2000" advTm="33160"/>
    </mc:Choice>
    <mc:Fallback xmlns="">
      <p:transition spd="slow" advTm="3316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891020"/>
          </a:xfrm>
        </p:spPr>
        <p:txBody>
          <a:bodyPr>
            <a:normAutofit/>
          </a:bodyPr>
          <a:lstStyle/>
          <a:p>
            <a:r>
              <a:rPr lang="de-DE" sz="4000" b="1" dirty="0">
                <a:solidFill>
                  <a:srgbClr val="FF0000"/>
                </a:solidFill>
              </a:rPr>
              <a:t>… und die vom KM genannten Ziele:</a:t>
            </a:r>
          </a:p>
        </p:txBody>
      </p:sp>
      <p:sp>
        <p:nvSpPr>
          <p:cNvPr id="6" name="Inhaltsplatzhalter 5"/>
          <p:cNvSpPr>
            <a:spLocks noGrp="1"/>
          </p:cNvSpPr>
          <p:nvPr>
            <p:ph idx="1"/>
          </p:nvPr>
        </p:nvSpPr>
        <p:spPr/>
        <p:txBody>
          <a:bodyPr/>
          <a:lstStyle/>
          <a:p>
            <a:pPr lvl="0"/>
            <a:r>
              <a:rPr lang="de-DE" dirty="0">
                <a:solidFill>
                  <a:srgbClr val="0070C0"/>
                </a:solidFill>
              </a:rPr>
              <a:t>Abgestimmtes und professionelles Bildungsmonitoring;</a:t>
            </a:r>
          </a:p>
          <a:p>
            <a:pPr lvl="0"/>
            <a:r>
              <a:rPr lang="de-DE" dirty="0">
                <a:solidFill>
                  <a:srgbClr val="0070C0"/>
                </a:solidFill>
              </a:rPr>
              <a:t>datengestützte Schulentwicklung;</a:t>
            </a:r>
          </a:p>
          <a:p>
            <a:pPr lvl="0"/>
            <a:r>
              <a:rPr lang="de-DE" dirty="0">
                <a:solidFill>
                  <a:srgbClr val="0070C0"/>
                </a:solidFill>
              </a:rPr>
              <a:t>wissenschaftsorientierte Unterrichtspraxis;</a:t>
            </a:r>
          </a:p>
          <a:p>
            <a:pPr lvl="0"/>
            <a:r>
              <a:rPr lang="de-DE" dirty="0">
                <a:solidFill>
                  <a:srgbClr val="0070C0"/>
                </a:solidFill>
              </a:rPr>
              <a:t>Wirksamkeitsprüfung von Fortbildungen und Unterrichtsmaterialien;</a:t>
            </a:r>
          </a:p>
          <a:p>
            <a:pPr lvl="0"/>
            <a:r>
              <a:rPr lang="de-DE" dirty="0">
                <a:solidFill>
                  <a:srgbClr val="0070C0"/>
                </a:solidFill>
              </a:rPr>
              <a:t>Rückführung der Zersplitterung von Verantwortlichkeit und Verbesserung der Qualität der Lehrerfortbildung.</a:t>
            </a:r>
          </a:p>
        </p:txBody>
      </p:sp>
    </p:spTree>
    <p:extLst>
      <p:ext uri="{BB962C8B-B14F-4D97-AF65-F5344CB8AC3E}">
        <p14:creationId xmlns:p14="http://schemas.microsoft.com/office/powerpoint/2010/main" val="4273507145"/>
      </p:ext>
    </p:extLst>
  </p:cSld>
  <p:clrMapOvr>
    <a:masterClrMapping/>
  </p:clrMapOvr>
  <mc:AlternateContent xmlns:mc="http://schemas.openxmlformats.org/markup-compatibility/2006" xmlns:p14="http://schemas.microsoft.com/office/powerpoint/2010/main">
    <mc:Choice Requires="p14">
      <p:transition spd="slow" p14:dur="2000" advTm="14455"/>
    </mc:Choice>
    <mc:Fallback xmlns="">
      <p:transition spd="slow" advTm="14455"/>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6ABEAC-C182-4653-B639-636BA0397CEA}"/>
              </a:ext>
            </a:extLst>
          </p:cNvPr>
          <p:cNvSpPr>
            <a:spLocks noGrp="1"/>
          </p:cNvSpPr>
          <p:nvPr>
            <p:ph type="title"/>
          </p:nvPr>
        </p:nvSpPr>
        <p:spPr>
          <a:xfrm>
            <a:off x="866911" y="441228"/>
            <a:ext cx="12565626" cy="669348"/>
          </a:xfrm>
        </p:spPr>
        <p:txBody>
          <a:bodyPr>
            <a:normAutofit fontScale="90000"/>
          </a:bodyPr>
          <a:lstStyle/>
          <a:p>
            <a:br>
              <a:rPr lang="de-DE" b="1" dirty="0">
                <a:effectLst>
                  <a:outerShdw blurRad="38100" dist="38100" dir="2700000" algn="tl">
                    <a:srgbClr val="000000">
                      <a:alpha val="43137"/>
                    </a:srgbClr>
                  </a:outerShdw>
                </a:effectLst>
              </a:rPr>
            </a:br>
            <a:r>
              <a:rPr lang="de-DE" b="1" dirty="0">
                <a:effectLst>
                  <a:outerShdw blurRad="38100" dist="38100" dir="2700000" algn="tl">
                    <a:srgbClr val="000000">
                      <a:alpha val="43137"/>
                    </a:srgbClr>
                  </a:outerShdw>
                </a:effectLst>
              </a:rPr>
              <a:t>KM: Institutionalisierung der Qualitätsentwicklung</a:t>
            </a:r>
            <a:br>
              <a:rPr lang="de-DE" b="1" dirty="0">
                <a:effectLst>
                  <a:outerShdw blurRad="38100" dist="38100" dir="2700000" algn="tl">
                    <a:srgbClr val="000000">
                      <a:alpha val="43137"/>
                    </a:srgbClr>
                  </a:outerShdw>
                </a:effectLst>
              </a:rPr>
            </a:br>
            <a:endParaRPr lang="de-DE" dirty="0"/>
          </a:p>
        </p:txBody>
      </p:sp>
      <p:pic>
        <p:nvPicPr>
          <p:cNvPr id="5" name="Inhaltsplatzhalter 4">
            <a:extLst>
              <a:ext uri="{FF2B5EF4-FFF2-40B4-BE49-F238E27FC236}">
                <a16:creationId xmlns:a16="http://schemas.microsoft.com/office/drawing/2014/main" id="{0036C038-3850-4AFE-BC15-578BF5B07FD5}"/>
              </a:ext>
            </a:extLst>
          </p:cNvPr>
          <p:cNvPicPr>
            <a:picLocks noGrp="1" noChangeAspect="1"/>
          </p:cNvPicPr>
          <p:nvPr>
            <p:ph idx="1"/>
          </p:nvPr>
        </p:nvPicPr>
        <p:blipFill>
          <a:blip r:embed="rId2"/>
          <a:stretch>
            <a:fillRect/>
          </a:stretch>
        </p:blipFill>
        <p:spPr>
          <a:xfrm>
            <a:off x="-805951" y="1360055"/>
            <a:ext cx="13803901" cy="5852275"/>
          </a:xfrm>
          <a:prstGeom prst="rect">
            <a:avLst/>
          </a:prstGeom>
        </p:spPr>
      </p:pic>
    </p:spTree>
    <p:extLst>
      <p:ext uri="{BB962C8B-B14F-4D97-AF65-F5344CB8AC3E}">
        <p14:creationId xmlns:p14="http://schemas.microsoft.com/office/powerpoint/2010/main" val="39592076"/>
      </p:ext>
    </p:extLst>
  </p:cSld>
  <p:clrMapOvr>
    <a:masterClrMapping/>
  </p:clrMapOvr>
  <mc:AlternateContent xmlns:mc="http://schemas.openxmlformats.org/markup-compatibility/2006" xmlns:p14="http://schemas.microsoft.com/office/powerpoint/2010/main">
    <mc:Choice Requires="p14">
      <p:transition spd="slow" p14:dur="2000" advTm="1360"/>
    </mc:Choice>
    <mc:Fallback xmlns="">
      <p:transition spd="slow" advTm="136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715530"/>
          </a:xfrm>
        </p:spPr>
        <p:txBody>
          <a:bodyPr/>
          <a:lstStyle/>
          <a:p>
            <a:r>
              <a:rPr lang="de-DE" dirty="0"/>
              <a:t>       </a:t>
            </a:r>
            <a:r>
              <a:rPr lang="de-DE" sz="3600" b="1" dirty="0">
                <a:solidFill>
                  <a:srgbClr val="FF0000"/>
                </a:solidFill>
                <a:latin typeface="+mn-lt"/>
              </a:rPr>
              <a:t>Thesen und Prioritäten zum KM-Konzept</a:t>
            </a:r>
          </a:p>
        </p:txBody>
      </p:sp>
      <p:sp>
        <p:nvSpPr>
          <p:cNvPr id="3" name="Inhaltsplatzhalter 2"/>
          <p:cNvSpPr>
            <a:spLocks noGrp="1"/>
          </p:cNvSpPr>
          <p:nvPr>
            <p:ph idx="1"/>
          </p:nvPr>
        </p:nvSpPr>
        <p:spPr>
          <a:xfrm>
            <a:off x="133350" y="1209676"/>
            <a:ext cx="12058650" cy="5495924"/>
          </a:xfrm>
        </p:spPr>
        <p:txBody>
          <a:bodyPr>
            <a:normAutofit/>
          </a:bodyPr>
          <a:lstStyle/>
          <a:p>
            <a:r>
              <a:rPr lang="de-DE" dirty="0">
                <a:solidFill>
                  <a:srgbClr val="0070C0"/>
                </a:solidFill>
              </a:rPr>
              <a:t>Im </a:t>
            </a:r>
            <a:r>
              <a:rPr lang="de-DE" b="1" dirty="0">
                <a:solidFill>
                  <a:srgbClr val="0070C0"/>
                </a:solidFill>
              </a:rPr>
              <a:t>Mittelpunkt der Reformvorhaben </a:t>
            </a:r>
            <a:r>
              <a:rPr lang="de-DE" dirty="0">
                <a:solidFill>
                  <a:srgbClr val="0070C0"/>
                </a:solidFill>
              </a:rPr>
              <a:t>muss</a:t>
            </a:r>
          </a:p>
          <a:p>
            <a:pPr lvl="1">
              <a:buFont typeface="Wingdings" panose="05000000000000000000" pitchFamily="2" charset="2"/>
              <a:buChar char="§"/>
            </a:pPr>
            <a:r>
              <a:rPr lang="de-DE" dirty="0">
                <a:solidFill>
                  <a:srgbClr val="0070C0"/>
                </a:solidFill>
              </a:rPr>
              <a:t>die </a:t>
            </a:r>
            <a:r>
              <a:rPr lang="de-DE" i="1" dirty="0">
                <a:solidFill>
                  <a:srgbClr val="0070C0"/>
                </a:solidFill>
              </a:rPr>
              <a:t>Schul- und Unterrichtsentwicklung </a:t>
            </a:r>
            <a:r>
              <a:rPr lang="de-DE" dirty="0">
                <a:solidFill>
                  <a:srgbClr val="0070C0"/>
                </a:solidFill>
              </a:rPr>
              <a:t>und </a:t>
            </a:r>
          </a:p>
          <a:p>
            <a:pPr lvl="1">
              <a:buFont typeface="Wingdings" panose="05000000000000000000" pitchFamily="2" charset="2"/>
              <a:buChar char="§"/>
            </a:pPr>
            <a:r>
              <a:rPr lang="de-DE" dirty="0">
                <a:solidFill>
                  <a:srgbClr val="0070C0"/>
                </a:solidFill>
              </a:rPr>
              <a:t>die </a:t>
            </a:r>
            <a:r>
              <a:rPr lang="de-DE" i="1" dirty="0">
                <a:solidFill>
                  <a:srgbClr val="0070C0"/>
                </a:solidFill>
              </a:rPr>
              <a:t>Professionalisierung der Lehrkräfte </a:t>
            </a:r>
            <a:r>
              <a:rPr lang="de-DE" dirty="0">
                <a:solidFill>
                  <a:srgbClr val="0070C0"/>
                </a:solidFill>
              </a:rPr>
              <a:t>stehen.</a:t>
            </a:r>
          </a:p>
          <a:p>
            <a:pPr lvl="1">
              <a:buFont typeface="Wingdings" panose="05000000000000000000" pitchFamily="2" charset="2"/>
              <a:buChar char="§"/>
            </a:pPr>
            <a:r>
              <a:rPr lang="de-DE" dirty="0">
                <a:solidFill>
                  <a:srgbClr val="0070C0"/>
                </a:solidFill>
              </a:rPr>
              <a:t>Die Schul- und Unterrichts</a:t>
            </a:r>
            <a:r>
              <a:rPr lang="de-DE" i="1" dirty="0">
                <a:solidFill>
                  <a:srgbClr val="0070C0"/>
                </a:solidFill>
              </a:rPr>
              <a:t>qualität</a:t>
            </a:r>
            <a:r>
              <a:rPr lang="de-DE" dirty="0">
                <a:solidFill>
                  <a:srgbClr val="0070C0"/>
                </a:solidFill>
              </a:rPr>
              <a:t> darf </a:t>
            </a:r>
            <a:r>
              <a:rPr lang="de-DE" i="1" dirty="0">
                <a:solidFill>
                  <a:srgbClr val="0070C0"/>
                </a:solidFill>
              </a:rPr>
              <a:t>nicht auf ergebnisbezogene Testdaten </a:t>
            </a:r>
            <a:r>
              <a:rPr lang="de-DE" dirty="0">
                <a:solidFill>
                  <a:srgbClr val="0070C0"/>
                </a:solidFill>
              </a:rPr>
              <a:t>verkürzt werden. Vielmehr muss die </a:t>
            </a:r>
            <a:r>
              <a:rPr lang="de-DE" i="1" dirty="0">
                <a:solidFill>
                  <a:srgbClr val="0070C0"/>
                </a:solidFill>
              </a:rPr>
              <a:t>Prozessqualität</a:t>
            </a:r>
            <a:r>
              <a:rPr lang="de-DE" dirty="0">
                <a:solidFill>
                  <a:srgbClr val="0070C0"/>
                </a:solidFill>
              </a:rPr>
              <a:t>, ein </a:t>
            </a:r>
            <a:r>
              <a:rPr lang="de-DE" i="1" dirty="0">
                <a:solidFill>
                  <a:srgbClr val="0070C0"/>
                </a:solidFill>
              </a:rPr>
              <a:t>umfassendes Bildungsverständnis </a:t>
            </a:r>
            <a:r>
              <a:rPr lang="de-DE" dirty="0">
                <a:solidFill>
                  <a:srgbClr val="0070C0"/>
                </a:solidFill>
              </a:rPr>
              <a:t>(nicht nur D, M, NW) berücksichtigt und ein </a:t>
            </a:r>
            <a:r>
              <a:rPr lang="de-DE" i="1" dirty="0">
                <a:solidFill>
                  <a:srgbClr val="0070C0"/>
                </a:solidFill>
              </a:rPr>
              <a:t>fairer Kontextbezug </a:t>
            </a:r>
            <a:r>
              <a:rPr lang="de-DE" dirty="0">
                <a:solidFill>
                  <a:srgbClr val="0070C0"/>
                </a:solidFill>
              </a:rPr>
              <a:t>(„kulturelles Kapital“ der Elternschaft, Sozialstruktur der Schülerschaft) hergestellt werden.</a:t>
            </a:r>
          </a:p>
          <a:p>
            <a:r>
              <a:rPr lang="de-DE" b="1" dirty="0">
                <a:solidFill>
                  <a:srgbClr val="0070C0"/>
                </a:solidFill>
              </a:rPr>
              <a:t>Professionalisierung aller Lehrer/innen</a:t>
            </a:r>
          </a:p>
          <a:p>
            <a:pPr lvl="1">
              <a:buFont typeface="Wingdings" panose="05000000000000000000" pitchFamily="2" charset="2"/>
              <a:buChar char="§"/>
            </a:pPr>
            <a:r>
              <a:rPr lang="de-DE" dirty="0">
                <a:solidFill>
                  <a:srgbClr val="0070C0"/>
                </a:solidFill>
              </a:rPr>
              <a:t>Die Professionalisierung ist als </a:t>
            </a:r>
            <a:r>
              <a:rPr lang="de-DE" i="1" dirty="0">
                <a:solidFill>
                  <a:srgbClr val="0070C0"/>
                </a:solidFill>
              </a:rPr>
              <a:t>fortlaufender, kohärenter, sich auf alle Phasen der Berufsbiografie beziehender Prozess </a:t>
            </a:r>
            <a:r>
              <a:rPr lang="de-DE" dirty="0">
                <a:solidFill>
                  <a:srgbClr val="0070C0"/>
                </a:solidFill>
              </a:rPr>
              <a:t>zu konzipieren; deshalb brauchen wir</a:t>
            </a:r>
          </a:p>
          <a:p>
            <a:pPr lvl="1">
              <a:buFont typeface="Wingdings" panose="05000000000000000000" pitchFamily="2" charset="2"/>
              <a:buChar char="§"/>
            </a:pPr>
            <a:r>
              <a:rPr lang="de-DE" dirty="0">
                <a:solidFill>
                  <a:srgbClr val="0070C0"/>
                </a:solidFill>
              </a:rPr>
              <a:t>für die auf das Studium folgenden Phasen </a:t>
            </a:r>
            <a:r>
              <a:rPr lang="de-DE" i="1" dirty="0">
                <a:solidFill>
                  <a:srgbClr val="0070C0"/>
                </a:solidFill>
              </a:rPr>
              <a:t>schulnahe, aufeinander abgestimmte und regional gebündelte Qualifizierungsangebote</a:t>
            </a:r>
            <a:r>
              <a:rPr lang="de-DE" dirty="0">
                <a:solidFill>
                  <a:srgbClr val="0070C0"/>
                </a:solidFill>
              </a:rPr>
              <a:t>;</a:t>
            </a:r>
          </a:p>
          <a:p>
            <a:pPr lvl="1">
              <a:buFont typeface="Wingdings" panose="05000000000000000000" pitchFamily="2" charset="2"/>
              <a:buChar char="§"/>
            </a:pPr>
            <a:r>
              <a:rPr lang="de-DE" dirty="0">
                <a:solidFill>
                  <a:srgbClr val="0070C0"/>
                </a:solidFill>
              </a:rPr>
              <a:t>die Schulen sind beim Aufbau </a:t>
            </a:r>
            <a:r>
              <a:rPr lang="de-DE" i="1" dirty="0">
                <a:solidFill>
                  <a:srgbClr val="0070C0"/>
                </a:solidFill>
              </a:rPr>
              <a:t>professioneller Lerngemeinschaften </a:t>
            </a:r>
            <a:r>
              <a:rPr lang="de-DE" dirty="0">
                <a:solidFill>
                  <a:srgbClr val="0070C0"/>
                </a:solidFill>
              </a:rPr>
              <a:t>zu unterstützen; sie sind der </a:t>
            </a:r>
            <a:r>
              <a:rPr lang="de-DE" i="1" dirty="0">
                <a:solidFill>
                  <a:srgbClr val="0070C0"/>
                </a:solidFill>
                <a:sym typeface="Wingdings" panose="05000000000000000000" pitchFamily="2" charset="2"/>
              </a:rPr>
              <a:t>Motor der Qualitätsentwicklung von Unterricht und Schule</a:t>
            </a:r>
            <a:r>
              <a:rPr lang="de-DE" dirty="0">
                <a:solidFill>
                  <a:srgbClr val="0070C0"/>
                </a:solidFill>
                <a:sym typeface="Wingdings" panose="05000000000000000000" pitchFamily="2" charset="2"/>
              </a:rPr>
              <a:t>.</a:t>
            </a:r>
            <a:endParaRPr lang="de-DE" dirty="0">
              <a:solidFill>
                <a:srgbClr val="0070C0"/>
              </a:solidFill>
            </a:endParaRPr>
          </a:p>
        </p:txBody>
      </p:sp>
      <p:pic>
        <p:nvPicPr>
          <p:cNvPr id="2050" name="Picture 2" descr="C:\Users\Kratzmeier\AppData\Local\Microsoft\Windows\INetCache\IE\5O45B53S\darts-155726_960_72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9710" y="3816"/>
            <a:ext cx="1828800" cy="1459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4549784"/>
      </p:ext>
    </p:extLst>
  </p:cSld>
  <p:clrMapOvr>
    <a:masterClrMapping/>
  </p:clrMapOvr>
  <mc:AlternateContent xmlns:mc="http://schemas.openxmlformats.org/markup-compatibility/2006" xmlns:p14="http://schemas.microsoft.com/office/powerpoint/2010/main">
    <mc:Choice Requires="p14">
      <p:transition spd="slow" p14:dur="2000" advTm="2399"/>
    </mc:Choice>
    <mc:Fallback xmlns="">
      <p:transition spd="slow" advTm="2399"/>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0509" y="463832"/>
            <a:ext cx="10515600" cy="721315"/>
          </a:xfrm>
        </p:spPr>
        <p:txBody>
          <a:bodyPr/>
          <a:lstStyle/>
          <a:p>
            <a:r>
              <a:rPr lang="de-DE" dirty="0"/>
              <a:t>        </a:t>
            </a:r>
          </a:p>
        </p:txBody>
      </p:sp>
      <p:sp>
        <p:nvSpPr>
          <p:cNvPr id="3" name="Inhaltsplatzhalter 2"/>
          <p:cNvSpPr>
            <a:spLocks noGrp="1"/>
          </p:cNvSpPr>
          <p:nvPr>
            <p:ph idx="1"/>
          </p:nvPr>
        </p:nvSpPr>
        <p:spPr>
          <a:xfrm>
            <a:off x="249382" y="342900"/>
            <a:ext cx="11490036" cy="6251864"/>
          </a:xfrm>
        </p:spPr>
        <p:txBody>
          <a:bodyPr>
            <a:normAutofit lnSpcReduction="10000"/>
          </a:bodyPr>
          <a:lstStyle/>
          <a:p>
            <a:r>
              <a:rPr lang="de-DE" b="1" dirty="0">
                <a:solidFill>
                  <a:srgbClr val="0070C0"/>
                </a:solidFill>
              </a:rPr>
              <a:t>Selbst- und Fremdevaluation</a:t>
            </a:r>
          </a:p>
          <a:p>
            <a:endParaRPr lang="de-DE" b="1" dirty="0">
              <a:solidFill>
                <a:srgbClr val="0070C0"/>
              </a:solidFill>
            </a:endParaRPr>
          </a:p>
          <a:p>
            <a:pPr lvl="1">
              <a:buFont typeface="Wingdings" panose="05000000000000000000" pitchFamily="2" charset="2"/>
              <a:buChar char="§"/>
            </a:pPr>
            <a:r>
              <a:rPr lang="de-DE" sz="2800" dirty="0">
                <a:solidFill>
                  <a:srgbClr val="0070C0"/>
                </a:solidFill>
              </a:rPr>
              <a:t>Eine </a:t>
            </a:r>
            <a:r>
              <a:rPr lang="de-DE" sz="2800" i="1" dirty="0">
                <a:solidFill>
                  <a:srgbClr val="0070C0"/>
                </a:solidFill>
              </a:rPr>
              <a:t>Neubestimmung von Selbst- und Fremdevaluation </a:t>
            </a:r>
            <a:r>
              <a:rPr lang="de-DE" sz="2800" dirty="0">
                <a:solidFill>
                  <a:srgbClr val="0070C0"/>
                </a:solidFill>
              </a:rPr>
              <a:t>ist notwendig;</a:t>
            </a:r>
          </a:p>
          <a:p>
            <a:pPr lvl="1">
              <a:buFont typeface="Wingdings" panose="05000000000000000000" pitchFamily="2" charset="2"/>
              <a:buChar char="§"/>
            </a:pPr>
            <a:r>
              <a:rPr lang="de-DE" sz="2800" i="1" dirty="0">
                <a:solidFill>
                  <a:srgbClr val="0070C0"/>
                </a:solidFill>
              </a:rPr>
              <a:t>Aufwand und Nutzen </a:t>
            </a:r>
            <a:r>
              <a:rPr lang="de-DE" sz="2800" dirty="0">
                <a:solidFill>
                  <a:srgbClr val="0070C0"/>
                </a:solidFill>
              </a:rPr>
              <a:t>standen und stehen in keinem angemessenen Verhältnis (auch nicht bei VERA);</a:t>
            </a:r>
          </a:p>
          <a:p>
            <a:pPr lvl="1">
              <a:buFont typeface="Wingdings" panose="05000000000000000000" pitchFamily="2" charset="2"/>
              <a:buChar char="§"/>
            </a:pPr>
            <a:r>
              <a:rPr lang="de-DE" sz="2800" dirty="0">
                <a:solidFill>
                  <a:srgbClr val="0070C0"/>
                </a:solidFill>
              </a:rPr>
              <a:t>Die Fremdevaluation sollte ihren punktuellen Inspektionscharakter verlieren; sie müsste weiterentwickelt werden als </a:t>
            </a:r>
            <a:r>
              <a:rPr lang="de-DE" sz="2800" i="1" dirty="0">
                <a:solidFill>
                  <a:srgbClr val="0070C0"/>
                </a:solidFill>
              </a:rPr>
              <a:t>dialogisches</a:t>
            </a:r>
            <a:r>
              <a:rPr lang="de-DE" sz="2800" dirty="0">
                <a:solidFill>
                  <a:srgbClr val="0070C0"/>
                </a:solidFill>
              </a:rPr>
              <a:t> Instrument der Schul- und Unterrichtsentwicklung;</a:t>
            </a:r>
          </a:p>
          <a:p>
            <a:pPr lvl="1">
              <a:buFont typeface="Wingdings" panose="05000000000000000000" pitchFamily="2" charset="2"/>
              <a:buChar char="§"/>
            </a:pPr>
            <a:r>
              <a:rPr lang="de-DE" sz="2800" dirty="0">
                <a:solidFill>
                  <a:srgbClr val="0070C0"/>
                </a:solidFill>
              </a:rPr>
              <a:t>es wäre zu begrüßen, wenn eine datenbezogene Evaluation zu einer </a:t>
            </a:r>
            <a:r>
              <a:rPr lang="de-DE" sz="2800" i="1" dirty="0">
                <a:solidFill>
                  <a:srgbClr val="0070C0"/>
                </a:solidFill>
              </a:rPr>
              <a:t>Berücksichtigung sozioökonomischer/-kultureller Kontextbedingungen </a:t>
            </a:r>
            <a:r>
              <a:rPr lang="de-DE" sz="2800" dirty="0">
                <a:solidFill>
                  <a:srgbClr val="0070C0"/>
                </a:solidFill>
              </a:rPr>
              <a:t>führen könnte und endlich eine </a:t>
            </a:r>
            <a:r>
              <a:rPr lang="de-DE" sz="2800" i="1" dirty="0">
                <a:solidFill>
                  <a:srgbClr val="0070C0"/>
                </a:solidFill>
              </a:rPr>
              <a:t>nachteilsausgleichende Ressourcenzuweisung </a:t>
            </a:r>
            <a:r>
              <a:rPr lang="de-DE" sz="2800" dirty="0">
                <a:solidFill>
                  <a:srgbClr val="0070C0"/>
                </a:solidFill>
              </a:rPr>
              <a:t>ermöglichen würde;</a:t>
            </a:r>
          </a:p>
          <a:p>
            <a:pPr lvl="1">
              <a:buFont typeface="Wingdings" panose="05000000000000000000" pitchFamily="2" charset="2"/>
              <a:buChar char="§"/>
            </a:pPr>
            <a:r>
              <a:rPr lang="de-DE" sz="2800" dirty="0">
                <a:solidFill>
                  <a:srgbClr val="0070C0"/>
                </a:solidFill>
              </a:rPr>
              <a:t>Selbst- und Fremdevaluation sollten zur </a:t>
            </a:r>
            <a:r>
              <a:rPr lang="de-DE" sz="2800" b="1" dirty="0">
                <a:solidFill>
                  <a:srgbClr val="0070C0"/>
                </a:solidFill>
              </a:rPr>
              <a:t>„Tiefenstruktur“ </a:t>
            </a:r>
            <a:r>
              <a:rPr lang="de-DE" sz="2800" dirty="0">
                <a:solidFill>
                  <a:srgbClr val="0070C0"/>
                </a:solidFill>
              </a:rPr>
              <a:t>(vs. „Oberflächen- bzw. Sichtstruktur“) des Unterrichts vordringen (vgl. Thorsten Bohl);</a:t>
            </a:r>
          </a:p>
          <a:p>
            <a:pPr marL="0" indent="0">
              <a:buNone/>
            </a:pPr>
            <a:endParaRPr lang="de-DE" dirty="0"/>
          </a:p>
        </p:txBody>
      </p:sp>
      <p:sp>
        <p:nvSpPr>
          <p:cNvPr id="5" name="Rechteck 4">
            <a:extLst>
              <a:ext uri="{FF2B5EF4-FFF2-40B4-BE49-F238E27FC236}">
                <a16:creationId xmlns:a16="http://schemas.microsoft.com/office/drawing/2014/main" id="{5AF2E29A-C134-402B-885B-213F29462EF0}"/>
              </a:ext>
            </a:extLst>
          </p:cNvPr>
          <p:cNvSpPr/>
          <p:nvPr/>
        </p:nvSpPr>
        <p:spPr>
          <a:xfrm>
            <a:off x="1749114" y="518329"/>
            <a:ext cx="8309285" cy="646331"/>
          </a:xfrm>
          <a:prstGeom prst="rect">
            <a:avLst/>
          </a:prstGeom>
        </p:spPr>
        <p:txBody>
          <a:bodyPr wrap="square">
            <a:spAutoFit/>
          </a:bodyPr>
          <a:lstStyle/>
          <a:p>
            <a:endParaRPr lang="de-DE" sz="3600" dirty="0"/>
          </a:p>
        </p:txBody>
      </p:sp>
    </p:spTree>
    <p:extLst>
      <p:ext uri="{BB962C8B-B14F-4D97-AF65-F5344CB8AC3E}">
        <p14:creationId xmlns:p14="http://schemas.microsoft.com/office/powerpoint/2010/main" val="3236375706"/>
      </p:ext>
    </p:extLst>
  </p:cSld>
  <p:clrMapOvr>
    <a:masterClrMapping/>
  </p:clrMapOvr>
  <mc:AlternateContent xmlns:mc="http://schemas.openxmlformats.org/markup-compatibility/2006" xmlns:p14="http://schemas.microsoft.com/office/powerpoint/2010/main">
    <mc:Choice Requires="p14">
      <p:transition spd="slow" p14:dur="2000" advTm="2583"/>
    </mc:Choice>
    <mc:Fallback xmlns="">
      <p:transition spd="slow" advTm="2583"/>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F7ADE8E1-083D-477F-A6C1-14F949E00111}"/>
              </a:ext>
            </a:extLst>
          </p:cNvPr>
          <p:cNvPicPr>
            <a:picLocks noChangeAspect="1"/>
          </p:cNvPicPr>
          <p:nvPr/>
        </p:nvPicPr>
        <p:blipFill>
          <a:blip r:embed="rId2"/>
          <a:stretch>
            <a:fillRect/>
          </a:stretch>
        </p:blipFill>
        <p:spPr>
          <a:xfrm>
            <a:off x="1445698" y="0"/>
            <a:ext cx="9300603" cy="6858000"/>
          </a:xfrm>
          <a:prstGeom prst="rect">
            <a:avLst/>
          </a:prstGeom>
        </p:spPr>
      </p:pic>
    </p:spTree>
    <p:extLst>
      <p:ext uri="{BB962C8B-B14F-4D97-AF65-F5344CB8AC3E}">
        <p14:creationId xmlns:p14="http://schemas.microsoft.com/office/powerpoint/2010/main" val="814077032"/>
      </p:ext>
    </p:extLst>
  </p:cSld>
  <p:clrMapOvr>
    <a:masterClrMapping/>
  </p:clrMapOvr>
  <mc:AlternateContent xmlns:mc="http://schemas.openxmlformats.org/markup-compatibility/2006" xmlns:p14="http://schemas.microsoft.com/office/powerpoint/2010/main">
    <mc:Choice Requires="p14">
      <p:transition spd="slow" p14:dur="2000" advTm="1016"/>
    </mc:Choice>
    <mc:Fallback xmlns="">
      <p:transition spd="slow" advTm="1016"/>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0509" y="463832"/>
            <a:ext cx="10515600" cy="721315"/>
          </a:xfrm>
        </p:spPr>
        <p:txBody>
          <a:bodyPr/>
          <a:lstStyle/>
          <a:p>
            <a:r>
              <a:rPr lang="de-DE" dirty="0"/>
              <a:t>        </a:t>
            </a:r>
          </a:p>
        </p:txBody>
      </p:sp>
      <p:sp>
        <p:nvSpPr>
          <p:cNvPr id="3" name="Inhaltsplatzhalter 2"/>
          <p:cNvSpPr>
            <a:spLocks noGrp="1"/>
          </p:cNvSpPr>
          <p:nvPr>
            <p:ph idx="1"/>
          </p:nvPr>
        </p:nvSpPr>
        <p:spPr>
          <a:xfrm>
            <a:off x="110836" y="1308388"/>
            <a:ext cx="11988800" cy="5397211"/>
          </a:xfrm>
        </p:spPr>
        <p:txBody>
          <a:bodyPr>
            <a:normAutofit/>
          </a:bodyPr>
          <a:lstStyle/>
          <a:p>
            <a:pPr marL="457200" lvl="1" indent="0">
              <a:buNone/>
            </a:pPr>
            <a:endParaRPr lang="de-DE" dirty="0">
              <a:solidFill>
                <a:srgbClr val="0070C0"/>
              </a:solidFill>
            </a:endParaRPr>
          </a:p>
          <a:p>
            <a:r>
              <a:rPr lang="de-DE" b="1" dirty="0">
                <a:solidFill>
                  <a:srgbClr val="0070C0"/>
                </a:solidFill>
              </a:rPr>
              <a:t>Regionale Didaktische Zentren</a:t>
            </a:r>
          </a:p>
          <a:p>
            <a:endParaRPr lang="de-DE" b="1" dirty="0">
              <a:solidFill>
                <a:srgbClr val="0070C0"/>
              </a:solidFill>
            </a:endParaRPr>
          </a:p>
          <a:p>
            <a:pPr lvl="1">
              <a:buFont typeface="Wingdings" panose="05000000000000000000" pitchFamily="2" charset="2"/>
              <a:buChar char="§"/>
            </a:pPr>
            <a:r>
              <a:rPr lang="de-DE" sz="2800" dirty="0">
                <a:solidFill>
                  <a:srgbClr val="0070C0"/>
                </a:solidFill>
              </a:rPr>
              <a:t>Die </a:t>
            </a:r>
            <a:r>
              <a:rPr lang="de-DE" sz="2800" i="1" dirty="0">
                <a:solidFill>
                  <a:srgbClr val="0070C0"/>
                </a:solidFill>
              </a:rPr>
              <a:t>Seminare (der 2. Phase) sollten schulartübergreifend (und arbeitsteilig) </a:t>
            </a:r>
            <a:r>
              <a:rPr lang="de-DE" sz="2800" dirty="0">
                <a:solidFill>
                  <a:srgbClr val="0070C0"/>
                </a:solidFill>
              </a:rPr>
              <a:t>in </a:t>
            </a:r>
            <a:r>
              <a:rPr lang="de-DE" sz="2800" i="1" dirty="0">
                <a:solidFill>
                  <a:srgbClr val="0070C0"/>
                </a:solidFill>
              </a:rPr>
              <a:t>Regionale Didaktische Zentren (RDZ</a:t>
            </a:r>
            <a:r>
              <a:rPr lang="de-DE" sz="2800" dirty="0">
                <a:solidFill>
                  <a:srgbClr val="0070C0"/>
                </a:solidFill>
              </a:rPr>
              <a:t>) überführt werden</a:t>
            </a:r>
            <a:r>
              <a:rPr lang="de-DE" sz="2800" i="1" dirty="0">
                <a:solidFill>
                  <a:srgbClr val="0070C0"/>
                </a:solidFill>
              </a:rPr>
              <a:t>;</a:t>
            </a:r>
            <a:r>
              <a:rPr lang="de-DE" sz="2800" dirty="0">
                <a:solidFill>
                  <a:srgbClr val="0070C0"/>
                </a:solidFill>
              </a:rPr>
              <a:t> sie bringen institutionell und personell optimale Voraussetzungen für eine </a:t>
            </a:r>
            <a:r>
              <a:rPr lang="de-DE" sz="2800" i="1" dirty="0">
                <a:solidFill>
                  <a:srgbClr val="0070C0"/>
                </a:solidFill>
              </a:rPr>
              <a:t>schulnahe Angebotsstruktur von Fortbildung, Beratung und Unterstützung </a:t>
            </a:r>
            <a:r>
              <a:rPr lang="de-DE" sz="2800" dirty="0">
                <a:solidFill>
                  <a:srgbClr val="0070C0"/>
                </a:solidFill>
              </a:rPr>
              <a:t>mit</a:t>
            </a:r>
            <a:r>
              <a:rPr lang="de-DE" sz="2800" i="1" dirty="0">
                <a:solidFill>
                  <a:srgbClr val="0070C0"/>
                </a:solidFill>
              </a:rPr>
              <a:t>;</a:t>
            </a:r>
          </a:p>
          <a:p>
            <a:pPr lvl="1">
              <a:buFont typeface="Wingdings" panose="05000000000000000000" pitchFamily="2" charset="2"/>
              <a:buChar char="§"/>
            </a:pPr>
            <a:r>
              <a:rPr lang="de-DE" sz="2800" dirty="0">
                <a:solidFill>
                  <a:srgbClr val="0070C0"/>
                </a:solidFill>
              </a:rPr>
              <a:t>zur Sicherung von </a:t>
            </a:r>
            <a:r>
              <a:rPr lang="de-DE" sz="2800" i="1" dirty="0">
                <a:solidFill>
                  <a:srgbClr val="0070C0"/>
                </a:solidFill>
              </a:rPr>
              <a:t>Nachhaltigkeit und Kohärenz </a:t>
            </a:r>
            <a:r>
              <a:rPr lang="de-DE" sz="2800" dirty="0">
                <a:solidFill>
                  <a:srgbClr val="0070C0"/>
                </a:solidFill>
              </a:rPr>
              <a:t>aller Qualifikationsphasen sollten die Regionalen Didaktischen Zentren eng mit den </a:t>
            </a:r>
            <a:r>
              <a:rPr lang="de-DE" sz="2800" i="1" dirty="0">
                <a:solidFill>
                  <a:srgbClr val="0070C0"/>
                </a:solidFill>
              </a:rPr>
              <a:t>Professional Schools </a:t>
            </a:r>
            <a:r>
              <a:rPr lang="de-DE" sz="2800" i="1" dirty="0" err="1">
                <a:solidFill>
                  <a:srgbClr val="0070C0"/>
                </a:solidFill>
              </a:rPr>
              <a:t>of</a:t>
            </a:r>
            <a:r>
              <a:rPr lang="de-DE" sz="2800" i="1" dirty="0">
                <a:solidFill>
                  <a:srgbClr val="0070C0"/>
                </a:solidFill>
              </a:rPr>
              <a:t> Education (PSE) </a:t>
            </a:r>
            <a:r>
              <a:rPr lang="de-DE" sz="2800" dirty="0">
                <a:solidFill>
                  <a:srgbClr val="0070C0"/>
                </a:solidFill>
              </a:rPr>
              <a:t>der Hochschulen zusammenarbeiten.</a:t>
            </a:r>
          </a:p>
          <a:p>
            <a:pPr marL="0" indent="0">
              <a:buNone/>
            </a:pPr>
            <a:endParaRPr lang="de-DE" dirty="0"/>
          </a:p>
        </p:txBody>
      </p:sp>
    </p:spTree>
    <p:extLst>
      <p:ext uri="{BB962C8B-B14F-4D97-AF65-F5344CB8AC3E}">
        <p14:creationId xmlns:p14="http://schemas.microsoft.com/office/powerpoint/2010/main" val="2397746690"/>
      </p:ext>
    </p:extLst>
  </p:cSld>
  <p:clrMapOvr>
    <a:masterClrMapping/>
  </p:clrMapOvr>
  <mc:AlternateContent xmlns:mc="http://schemas.openxmlformats.org/markup-compatibility/2006" xmlns:p14="http://schemas.microsoft.com/office/powerpoint/2010/main">
    <mc:Choice Requires="p14">
      <p:transition spd="slow" p14:dur="2000" advTm="2047"/>
    </mc:Choice>
    <mc:Fallback xmlns="">
      <p:transition spd="slow" advTm="2047"/>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31B8C-A037-429E-9D4D-763C3BAEAF30}"/>
              </a:ext>
            </a:extLst>
          </p:cNvPr>
          <p:cNvSpPr>
            <a:spLocks noGrp="1"/>
          </p:cNvSpPr>
          <p:nvPr>
            <p:ph type="ctrTitle"/>
          </p:nvPr>
        </p:nvSpPr>
        <p:spPr>
          <a:xfrm>
            <a:off x="-1" y="93319"/>
            <a:ext cx="12191999" cy="1015639"/>
          </a:xfrm>
        </p:spPr>
        <p:txBody>
          <a:bodyPr>
            <a:noAutofit/>
          </a:bodyPr>
          <a:lstStyle/>
          <a:p>
            <a:r>
              <a:rPr lang="de-DE" sz="4000" dirty="0">
                <a:effectLst>
                  <a:outerShdw blurRad="38100" dist="38100" dir="2700000" algn="tl">
                    <a:srgbClr val="000000">
                      <a:alpha val="43137"/>
                    </a:srgbClr>
                  </a:outerShdw>
                </a:effectLst>
                <a:latin typeface="+mn-lt"/>
              </a:rPr>
              <a:t>   </a:t>
            </a:r>
            <a:br>
              <a:rPr lang="de-DE" sz="4000" dirty="0">
                <a:effectLst>
                  <a:outerShdw blurRad="38100" dist="38100" dir="2700000" algn="tl">
                    <a:srgbClr val="000000">
                      <a:alpha val="43137"/>
                    </a:srgbClr>
                  </a:outerShdw>
                </a:effectLst>
                <a:latin typeface="+mn-lt"/>
              </a:rPr>
            </a:br>
            <a:br>
              <a:rPr lang="de-DE" sz="4000" dirty="0">
                <a:effectLst>
                  <a:outerShdw blurRad="38100" dist="38100" dir="2700000" algn="tl">
                    <a:srgbClr val="000000">
                      <a:alpha val="43137"/>
                    </a:srgbClr>
                  </a:outerShdw>
                </a:effectLst>
                <a:latin typeface="+mn-lt"/>
              </a:rPr>
            </a:br>
            <a:r>
              <a:rPr lang="de-DE" sz="4000" dirty="0">
                <a:effectLst>
                  <a:outerShdw blurRad="38100" dist="38100" dir="2700000" algn="tl">
                    <a:srgbClr val="000000">
                      <a:alpha val="43137"/>
                    </a:srgbClr>
                  </a:outerShdw>
                </a:effectLst>
                <a:latin typeface="+mn-lt"/>
              </a:rPr>
              <a:t> System der Qualifizierung und berufsbegleitenden Professionalisierung</a:t>
            </a:r>
          </a:p>
        </p:txBody>
      </p:sp>
      <p:sp>
        <p:nvSpPr>
          <p:cNvPr id="3" name="Untertitel 2">
            <a:extLst>
              <a:ext uri="{FF2B5EF4-FFF2-40B4-BE49-F238E27FC236}">
                <a16:creationId xmlns:a16="http://schemas.microsoft.com/office/drawing/2014/main" id="{625F5A05-1F5C-4BD8-ADA1-9BAA1A7AD61E}"/>
              </a:ext>
            </a:extLst>
          </p:cNvPr>
          <p:cNvSpPr>
            <a:spLocks noGrp="1"/>
          </p:cNvSpPr>
          <p:nvPr>
            <p:ph type="subTitle" idx="1"/>
          </p:nvPr>
        </p:nvSpPr>
        <p:spPr>
          <a:xfrm>
            <a:off x="0" y="1232280"/>
            <a:ext cx="12192001" cy="5423246"/>
          </a:xfrm>
        </p:spPr>
        <p:txBody>
          <a:bodyPr/>
          <a:lstStyle/>
          <a:p>
            <a:endParaRPr lang="de-DE" dirty="0"/>
          </a:p>
        </p:txBody>
      </p:sp>
      <p:sp>
        <p:nvSpPr>
          <p:cNvPr id="4" name="Rechteck 3">
            <a:extLst>
              <a:ext uri="{FF2B5EF4-FFF2-40B4-BE49-F238E27FC236}">
                <a16:creationId xmlns:a16="http://schemas.microsoft.com/office/drawing/2014/main" id="{D49DFAD6-1A3D-49E0-B2CD-E87C2CA5AB9E}"/>
              </a:ext>
            </a:extLst>
          </p:cNvPr>
          <p:cNvSpPr/>
          <p:nvPr/>
        </p:nvSpPr>
        <p:spPr>
          <a:xfrm>
            <a:off x="502920" y="4287883"/>
            <a:ext cx="3063240" cy="10189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Professional Schools </a:t>
            </a:r>
            <a:r>
              <a:rPr lang="de-DE" dirty="0" err="1"/>
              <a:t>of</a:t>
            </a:r>
            <a:endParaRPr lang="de-DE" dirty="0"/>
          </a:p>
          <a:p>
            <a:pPr algn="ctr"/>
            <a:r>
              <a:rPr lang="de-DE" dirty="0"/>
              <a:t>Education</a:t>
            </a:r>
          </a:p>
          <a:p>
            <a:pPr algn="ctr"/>
            <a:r>
              <a:rPr lang="de-DE" dirty="0"/>
              <a:t>I. Phase </a:t>
            </a:r>
          </a:p>
        </p:txBody>
      </p:sp>
      <p:sp>
        <p:nvSpPr>
          <p:cNvPr id="7" name="Rechteck 6">
            <a:extLst>
              <a:ext uri="{FF2B5EF4-FFF2-40B4-BE49-F238E27FC236}">
                <a16:creationId xmlns:a16="http://schemas.microsoft.com/office/drawing/2014/main" id="{672D3DE9-8AB4-4FCA-B1C9-FD59771E8B6A}"/>
              </a:ext>
            </a:extLst>
          </p:cNvPr>
          <p:cNvSpPr/>
          <p:nvPr/>
        </p:nvSpPr>
        <p:spPr>
          <a:xfrm>
            <a:off x="1593669" y="1645920"/>
            <a:ext cx="3095897" cy="1175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Agentur zur Akkreditierung von</a:t>
            </a:r>
          </a:p>
          <a:p>
            <a:pPr algn="ctr"/>
            <a:r>
              <a:rPr lang="de-DE" dirty="0"/>
              <a:t>Lehramtsstudiengängen</a:t>
            </a:r>
          </a:p>
        </p:txBody>
      </p:sp>
      <p:sp>
        <p:nvSpPr>
          <p:cNvPr id="8" name="Rechteck 7">
            <a:extLst>
              <a:ext uri="{FF2B5EF4-FFF2-40B4-BE49-F238E27FC236}">
                <a16:creationId xmlns:a16="http://schemas.microsoft.com/office/drawing/2014/main" id="{3FB94206-7410-436E-9FA2-0ABC790752F0}"/>
              </a:ext>
            </a:extLst>
          </p:cNvPr>
          <p:cNvSpPr/>
          <p:nvPr/>
        </p:nvSpPr>
        <p:spPr>
          <a:xfrm>
            <a:off x="5447212" y="1554480"/>
            <a:ext cx="3540034" cy="7184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Institut für Bildungsanalysen</a:t>
            </a:r>
          </a:p>
        </p:txBody>
      </p:sp>
      <p:sp>
        <p:nvSpPr>
          <p:cNvPr id="9" name="Rechteck 8">
            <a:extLst>
              <a:ext uri="{FF2B5EF4-FFF2-40B4-BE49-F238E27FC236}">
                <a16:creationId xmlns:a16="http://schemas.microsoft.com/office/drawing/2014/main" id="{015A7772-105E-44D2-9064-7CA7C0F9A87E}"/>
              </a:ext>
            </a:extLst>
          </p:cNvPr>
          <p:cNvSpPr/>
          <p:nvPr/>
        </p:nvSpPr>
        <p:spPr>
          <a:xfrm>
            <a:off x="5447212" y="2272937"/>
            <a:ext cx="3540034" cy="64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Zentrum für Schulqualität und</a:t>
            </a:r>
          </a:p>
          <a:p>
            <a:pPr algn="ctr"/>
            <a:r>
              <a:rPr lang="de-DE" dirty="0"/>
              <a:t>Lehrerbildung</a:t>
            </a:r>
          </a:p>
        </p:txBody>
      </p:sp>
      <p:sp>
        <p:nvSpPr>
          <p:cNvPr id="10" name="Rechteck 9">
            <a:extLst>
              <a:ext uri="{FF2B5EF4-FFF2-40B4-BE49-F238E27FC236}">
                <a16:creationId xmlns:a16="http://schemas.microsoft.com/office/drawing/2014/main" id="{FCBE45FD-9955-4727-A058-9237638A7E15}"/>
              </a:ext>
            </a:extLst>
          </p:cNvPr>
          <p:cNvSpPr/>
          <p:nvPr/>
        </p:nvSpPr>
        <p:spPr>
          <a:xfrm>
            <a:off x="9274629" y="2913017"/>
            <a:ext cx="2795451" cy="9405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Akademien für </a:t>
            </a:r>
            <a:br>
              <a:rPr lang="de-DE" dirty="0"/>
            </a:br>
            <a:r>
              <a:rPr lang="de-DE" dirty="0"/>
              <a:t>Lehrerfortbildung</a:t>
            </a:r>
          </a:p>
        </p:txBody>
      </p:sp>
      <p:sp>
        <p:nvSpPr>
          <p:cNvPr id="11" name="Rechteck 10">
            <a:extLst>
              <a:ext uri="{FF2B5EF4-FFF2-40B4-BE49-F238E27FC236}">
                <a16:creationId xmlns:a16="http://schemas.microsoft.com/office/drawing/2014/main" id="{4F27A5BE-B98A-409D-AFD5-A6150EDA72F1}"/>
              </a:ext>
            </a:extLst>
          </p:cNvPr>
          <p:cNvSpPr/>
          <p:nvPr/>
        </p:nvSpPr>
        <p:spPr>
          <a:xfrm>
            <a:off x="4336870" y="4362995"/>
            <a:ext cx="7733210" cy="411480"/>
          </a:xfrm>
          <a:prstGeom prst="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Regionale Didaktische Zentren</a:t>
            </a:r>
          </a:p>
        </p:txBody>
      </p:sp>
      <p:sp>
        <p:nvSpPr>
          <p:cNvPr id="6" name="Rechteck 5">
            <a:extLst>
              <a:ext uri="{FF2B5EF4-FFF2-40B4-BE49-F238E27FC236}">
                <a16:creationId xmlns:a16="http://schemas.microsoft.com/office/drawing/2014/main" id="{C0A73F61-236A-4E98-B805-C7877206BE22}"/>
              </a:ext>
            </a:extLst>
          </p:cNvPr>
          <p:cNvSpPr/>
          <p:nvPr/>
        </p:nvSpPr>
        <p:spPr>
          <a:xfrm>
            <a:off x="4336871" y="4774475"/>
            <a:ext cx="1972490" cy="7772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Ausbildung II. Phase</a:t>
            </a:r>
          </a:p>
        </p:txBody>
      </p:sp>
      <p:sp>
        <p:nvSpPr>
          <p:cNvPr id="12" name="Rechteck 11">
            <a:extLst>
              <a:ext uri="{FF2B5EF4-FFF2-40B4-BE49-F238E27FC236}">
                <a16:creationId xmlns:a16="http://schemas.microsoft.com/office/drawing/2014/main" id="{BE5BC2DA-72A6-4838-BFF2-15C8F9A013E8}"/>
              </a:ext>
            </a:extLst>
          </p:cNvPr>
          <p:cNvSpPr/>
          <p:nvPr/>
        </p:nvSpPr>
        <p:spPr>
          <a:xfrm>
            <a:off x="6309361" y="4774475"/>
            <a:ext cx="1854925" cy="7772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Begleitung Berufseingangs- </a:t>
            </a:r>
            <a:r>
              <a:rPr lang="de-DE" dirty="0" err="1"/>
              <a:t>phase</a:t>
            </a:r>
            <a:endParaRPr lang="de-DE" dirty="0"/>
          </a:p>
        </p:txBody>
      </p:sp>
      <p:sp>
        <p:nvSpPr>
          <p:cNvPr id="13" name="Rechteck 12">
            <a:extLst>
              <a:ext uri="{FF2B5EF4-FFF2-40B4-BE49-F238E27FC236}">
                <a16:creationId xmlns:a16="http://schemas.microsoft.com/office/drawing/2014/main" id="{4DC2DC17-782B-4556-8D4B-BDB6CFB350AC}"/>
              </a:ext>
            </a:extLst>
          </p:cNvPr>
          <p:cNvSpPr/>
          <p:nvPr/>
        </p:nvSpPr>
        <p:spPr>
          <a:xfrm>
            <a:off x="8164286" y="4774475"/>
            <a:ext cx="2037805" cy="7772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Schulnahe und </a:t>
            </a:r>
          </a:p>
          <a:p>
            <a:pPr algn="ctr"/>
            <a:r>
              <a:rPr lang="de-DE" dirty="0"/>
              <a:t>Schulinterne LFB</a:t>
            </a:r>
          </a:p>
        </p:txBody>
      </p:sp>
      <p:sp>
        <p:nvSpPr>
          <p:cNvPr id="14" name="Rechteck 13">
            <a:extLst>
              <a:ext uri="{FF2B5EF4-FFF2-40B4-BE49-F238E27FC236}">
                <a16:creationId xmlns:a16="http://schemas.microsoft.com/office/drawing/2014/main" id="{8E5A50CA-8724-4D14-AA32-CE1B2B245DCF}"/>
              </a:ext>
            </a:extLst>
          </p:cNvPr>
          <p:cNvSpPr/>
          <p:nvPr/>
        </p:nvSpPr>
        <p:spPr>
          <a:xfrm>
            <a:off x="10202091" y="4774475"/>
            <a:ext cx="1867989" cy="7772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Schul- und Unter-</a:t>
            </a:r>
          </a:p>
          <a:p>
            <a:pPr algn="ctr"/>
            <a:r>
              <a:rPr lang="de-DE" dirty="0" err="1"/>
              <a:t>richtsentwicklung</a:t>
            </a:r>
            <a:endParaRPr lang="de-DE" dirty="0"/>
          </a:p>
        </p:txBody>
      </p:sp>
      <p:sp>
        <p:nvSpPr>
          <p:cNvPr id="15" name="Rechteck 14">
            <a:extLst>
              <a:ext uri="{FF2B5EF4-FFF2-40B4-BE49-F238E27FC236}">
                <a16:creationId xmlns:a16="http://schemas.microsoft.com/office/drawing/2014/main" id="{D55C85E3-02F2-487A-A426-493A0591359F}"/>
              </a:ext>
            </a:extLst>
          </p:cNvPr>
          <p:cNvSpPr/>
          <p:nvPr/>
        </p:nvSpPr>
        <p:spPr>
          <a:xfrm>
            <a:off x="502920" y="3853543"/>
            <a:ext cx="3063240" cy="434340"/>
          </a:xfrm>
          <a:prstGeom prst="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Hochschule/Universität</a:t>
            </a:r>
          </a:p>
        </p:txBody>
      </p:sp>
      <p:sp>
        <p:nvSpPr>
          <p:cNvPr id="16" name="Rechteck 15">
            <a:extLst>
              <a:ext uri="{FF2B5EF4-FFF2-40B4-BE49-F238E27FC236}">
                <a16:creationId xmlns:a16="http://schemas.microsoft.com/office/drawing/2014/main" id="{51785A5E-0EFA-4966-8276-E9DFDF5078F7}"/>
              </a:ext>
            </a:extLst>
          </p:cNvPr>
          <p:cNvSpPr/>
          <p:nvPr/>
        </p:nvSpPr>
        <p:spPr>
          <a:xfrm>
            <a:off x="502920" y="5306786"/>
            <a:ext cx="306324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Hochschule/Universität</a:t>
            </a:r>
          </a:p>
        </p:txBody>
      </p:sp>
      <p:cxnSp>
        <p:nvCxnSpPr>
          <p:cNvPr id="18" name="Gerader Verbinder 17">
            <a:extLst>
              <a:ext uri="{FF2B5EF4-FFF2-40B4-BE49-F238E27FC236}">
                <a16:creationId xmlns:a16="http://schemas.microsoft.com/office/drawing/2014/main" id="{11664132-11C9-44CD-A1B0-090700FF4ED8}"/>
              </a:ext>
            </a:extLst>
          </p:cNvPr>
          <p:cNvCxnSpPr/>
          <p:nvPr/>
        </p:nvCxnSpPr>
        <p:spPr>
          <a:xfrm>
            <a:off x="4689566" y="2233748"/>
            <a:ext cx="75764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Gerader Verbinder 19">
            <a:extLst>
              <a:ext uri="{FF2B5EF4-FFF2-40B4-BE49-F238E27FC236}">
                <a16:creationId xmlns:a16="http://schemas.microsoft.com/office/drawing/2014/main" id="{973F931F-1DC5-408B-99C5-121DEC050366}"/>
              </a:ext>
            </a:extLst>
          </p:cNvPr>
          <p:cNvCxnSpPr/>
          <p:nvPr/>
        </p:nvCxnSpPr>
        <p:spPr>
          <a:xfrm>
            <a:off x="2730137" y="2834640"/>
            <a:ext cx="0" cy="1018903"/>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Gerader Verbinder 21">
            <a:extLst>
              <a:ext uri="{FF2B5EF4-FFF2-40B4-BE49-F238E27FC236}">
                <a16:creationId xmlns:a16="http://schemas.microsoft.com/office/drawing/2014/main" id="{E64E49CD-3EB0-4E33-A8D8-849AC6BB7AAE}"/>
              </a:ext>
            </a:extLst>
          </p:cNvPr>
          <p:cNvCxnSpPr/>
          <p:nvPr/>
        </p:nvCxnSpPr>
        <p:spPr>
          <a:xfrm>
            <a:off x="3566160" y="4568735"/>
            <a:ext cx="77071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Gerader Verbinder 23">
            <a:extLst>
              <a:ext uri="{FF2B5EF4-FFF2-40B4-BE49-F238E27FC236}">
                <a16:creationId xmlns:a16="http://schemas.microsoft.com/office/drawing/2014/main" id="{1B2D4AF5-8A41-41FA-BEFC-5BA7BF3DD008}"/>
              </a:ext>
            </a:extLst>
          </p:cNvPr>
          <p:cNvCxnSpPr/>
          <p:nvPr/>
        </p:nvCxnSpPr>
        <p:spPr>
          <a:xfrm>
            <a:off x="7217229" y="2913017"/>
            <a:ext cx="19594" cy="14499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Gerader Verbinder 25">
            <a:extLst>
              <a:ext uri="{FF2B5EF4-FFF2-40B4-BE49-F238E27FC236}">
                <a16:creationId xmlns:a16="http://schemas.microsoft.com/office/drawing/2014/main" id="{78D079AC-816D-42DC-8E7F-1CC76DE3276C}"/>
              </a:ext>
            </a:extLst>
          </p:cNvPr>
          <p:cNvCxnSpPr/>
          <p:nvPr/>
        </p:nvCxnSpPr>
        <p:spPr>
          <a:xfrm>
            <a:off x="7236823" y="3500846"/>
            <a:ext cx="2037806"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Rechteck 26">
            <a:extLst>
              <a:ext uri="{FF2B5EF4-FFF2-40B4-BE49-F238E27FC236}">
                <a16:creationId xmlns:a16="http://schemas.microsoft.com/office/drawing/2014/main" id="{5063F8DE-694B-40CF-BD06-20689B7F896C}"/>
              </a:ext>
            </a:extLst>
          </p:cNvPr>
          <p:cNvSpPr/>
          <p:nvPr/>
        </p:nvSpPr>
        <p:spPr>
          <a:xfrm>
            <a:off x="5878286" y="5943600"/>
            <a:ext cx="4898571" cy="6662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Schule</a:t>
            </a:r>
          </a:p>
        </p:txBody>
      </p:sp>
      <p:cxnSp>
        <p:nvCxnSpPr>
          <p:cNvPr id="29" name="Gerader Verbinder 28">
            <a:extLst>
              <a:ext uri="{FF2B5EF4-FFF2-40B4-BE49-F238E27FC236}">
                <a16:creationId xmlns:a16="http://schemas.microsoft.com/office/drawing/2014/main" id="{B061536F-9F1A-4602-BD55-E123E251B2FB}"/>
              </a:ext>
            </a:extLst>
          </p:cNvPr>
          <p:cNvCxnSpPr/>
          <p:nvPr/>
        </p:nvCxnSpPr>
        <p:spPr>
          <a:xfrm>
            <a:off x="6095999" y="5592536"/>
            <a:ext cx="0" cy="351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Gerader Verbinder 30">
            <a:extLst>
              <a:ext uri="{FF2B5EF4-FFF2-40B4-BE49-F238E27FC236}">
                <a16:creationId xmlns:a16="http://schemas.microsoft.com/office/drawing/2014/main" id="{BFE77B45-76B9-4BBD-8EEC-7C57FC4C0884}"/>
              </a:ext>
            </a:extLst>
          </p:cNvPr>
          <p:cNvCxnSpPr/>
          <p:nvPr/>
        </p:nvCxnSpPr>
        <p:spPr>
          <a:xfrm>
            <a:off x="7236823" y="5574574"/>
            <a:ext cx="0" cy="369026"/>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Gerader Verbinder 32">
            <a:extLst>
              <a:ext uri="{FF2B5EF4-FFF2-40B4-BE49-F238E27FC236}">
                <a16:creationId xmlns:a16="http://schemas.microsoft.com/office/drawing/2014/main" id="{B670C9DA-1213-48F6-8B71-A1C42BED170B}"/>
              </a:ext>
            </a:extLst>
          </p:cNvPr>
          <p:cNvCxnSpPr/>
          <p:nvPr/>
        </p:nvCxnSpPr>
        <p:spPr>
          <a:xfrm>
            <a:off x="8843554" y="5592536"/>
            <a:ext cx="0" cy="351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Gerader Verbinder 34">
            <a:extLst>
              <a:ext uri="{FF2B5EF4-FFF2-40B4-BE49-F238E27FC236}">
                <a16:creationId xmlns:a16="http://schemas.microsoft.com/office/drawing/2014/main" id="{32604334-DF75-4808-8414-D36BA0E2AEF5}"/>
              </a:ext>
            </a:extLst>
          </p:cNvPr>
          <p:cNvCxnSpPr/>
          <p:nvPr/>
        </p:nvCxnSpPr>
        <p:spPr>
          <a:xfrm>
            <a:off x="10476411" y="5592536"/>
            <a:ext cx="0" cy="351064"/>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feld 4">
            <a:extLst>
              <a:ext uri="{FF2B5EF4-FFF2-40B4-BE49-F238E27FC236}">
                <a16:creationId xmlns:a16="http://schemas.microsoft.com/office/drawing/2014/main" id="{7342940B-EBA3-454D-9D43-65744DCEC5EB}"/>
              </a:ext>
            </a:extLst>
          </p:cNvPr>
          <p:cNvSpPr txBox="1"/>
          <p:nvPr/>
        </p:nvSpPr>
        <p:spPr>
          <a:xfrm>
            <a:off x="4336870" y="-254833"/>
            <a:ext cx="184731" cy="369332"/>
          </a:xfrm>
          <a:prstGeom prst="rect">
            <a:avLst/>
          </a:prstGeom>
          <a:noFill/>
          <a:effectLst>
            <a:outerShdw blurRad="50800" dist="38100" dir="5400000" algn="t" rotWithShape="0">
              <a:prstClr val="black">
                <a:alpha val="40000"/>
              </a:prstClr>
            </a:outerShdw>
          </a:effectLst>
        </p:spPr>
        <p:txBody>
          <a:bodyPr wrap="none" rtlCol="0">
            <a:spAutoFit/>
          </a:bodyPr>
          <a:lstStyle/>
          <a:p>
            <a:endParaRPr lang="de-DE" dirty="0"/>
          </a:p>
        </p:txBody>
      </p:sp>
    </p:spTree>
    <p:extLst>
      <p:ext uri="{BB962C8B-B14F-4D97-AF65-F5344CB8AC3E}">
        <p14:creationId xmlns:p14="http://schemas.microsoft.com/office/powerpoint/2010/main" val="3353055621"/>
      </p:ext>
    </p:extLst>
  </p:cSld>
  <p:clrMapOvr>
    <a:masterClrMapping/>
  </p:clrMapOvr>
  <mc:AlternateContent xmlns:mc="http://schemas.openxmlformats.org/markup-compatibility/2006" xmlns:p14="http://schemas.microsoft.com/office/powerpoint/2010/main">
    <mc:Choice Requires="p14">
      <p:transition spd="slow" p14:dur="2000" advTm="1543"/>
    </mc:Choice>
    <mc:Fallback xmlns="">
      <p:transition spd="slow" advTm="1543"/>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Kratzmeier\AppData\Local\Microsoft\Windows\INetCache\IE\H3NVJZV8\meeting-1020056_640[1].jpg"/>
          <p:cNvPicPr>
            <a:picLocks noChangeAspect="1" noChangeArrowheads="1"/>
          </p:cNvPicPr>
          <p:nvPr/>
        </p:nvPicPr>
        <p:blipFill rotWithShape="1">
          <a:blip r:embed="rId2">
            <a:duotone>
              <a:schemeClr val="accent2">
                <a:shade val="45000"/>
                <a:satMod val="135000"/>
              </a:schemeClr>
              <a:prstClr val="white"/>
            </a:duotone>
            <a:extLst>
              <a:ext uri="{BEBA8EAE-BF5A-486C-A8C5-ECC9F3942E4B}">
                <a14:imgProps xmlns:a14="http://schemas.microsoft.com/office/drawing/2010/main">
                  <a14:imgLayer r:embed="rId3">
                    <a14:imgEffect>
                      <a14:sharpenSoften amount="-50000"/>
                    </a14:imgEffect>
                    <a14:imgEffect>
                      <a14:saturation sat="400000"/>
                    </a14:imgEffect>
                    <a14:imgEffect>
                      <a14:brightnessContrast contrast="10000"/>
                    </a14:imgEffect>
                  </a14:imgLayer>
                </a14:imgProps>
              </a:ext>
              <a:ext uri="{28A0092B-C50C-407E-A947-70E740481C1C}">
                <a14:useLocalDpi xmlns:a14="http://schemas.microsoft.com/office/drawing/2010/main" val="0"/>
              </a:ext>
            </a:extLst>
          </a:blip>
          <a:srcRect t="18981" b="13144"/>
          <a:stretch/>
        </p:blipFill>
        <p:spPr bwMode="auto">
          <a:xfrm>
            <a:off x="8061960" y="1703072"/>
            <a:ext cx="2558926" cy="1736871"/>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a:xfrm>
            <a:off x="838200" y="254289"/>
            <a:ext cx="10515600" cy="773617"/>
          </a:xfrm>
        </p:spPr>
        <p:txBody>
          <a:bodyPr>
            <a:normAutofit fontScale="90000"/>
          </a:bodyPr>
          <a:lstStyle/>
          <a:p>
            <a:r>
              <a:rPr lang="de-DE" b="1" dirty="0">
                <a:solidFill>
                  <a:srgbClr val="FF0000"/>
                </a:solidFill>
              </a:rPr>
              <a:t>       </a:t>
            </a:r>
            <a:br>
              <a:rPr lang="de-DE" b="1" dirty="0">
                <a:solidFill>
                  <a:srgbClr val="FF0000"/>
                </a:solidFill>
              </a:rPr>
            </a:br>
            <a:r>
              <a:rPr lang="de-DE" b="1" dirty="0">
                <a:solidFill>
                  <a:srgbClr val="FF0000"/>
                </a:solidFill>
              </a:rPr>
              <a:t>        </a:t>
            </a:r>
            <a:br>
              <a:rPr lang="de-DE" dirty="0"/>
            </a:br>
            <a:endParaRPr lang="de-DE" dirty="0"/>
          </a:p>
        </p:txBody>
      </p:sp>
      <p:sp>
        <p:nvSpPr>
          <p:cNvPr id="3" name="Inhaltsplatzhalter 2"/>
          <p:cNvSpPr>
            <a:spLocks noGrp="1"/>
          </p:cNvSpPr>
          <p:nvPr>
            <p:ph idx="1"/>
          </p:nvPr>
        </p:nvSpPr>
        <p:spPr>
          <a:xfrm>
            <a:off x="101600" y="1197551"/>
            <a:ext cx="11942618" cy="5434157"/>
          </a:xfrm>
        </p:spPr>
        <p:txBody>
          <a:bodyPr>
            <a:normAutofit/>
          </a:bodyPr>
          <a:lstStyle/>
          <a:p>
            <a:r>
              <a:rPr lang="de-DE" b="1" dirty="0">
                <a:solidFill>
                  <a:srgbClr val="0070C0"/>
                </a:solidFill>
              </a:rPr>
              <a:t>Künftige Rolle der Schulverwaltung: Aufsicht, Beratung und Unterstützung</a:t>
            </a:r>
          </a:p>
          <a:p>
            <a:pPr lvl="1">
              <a:buFont typeface="Wingdings" panose="05000000000000000000" pitchFamily="2" charset="2"/>
              <a:buChar char="§"/>
            </a:pPr>
            <a:r>
              <a:rPr lang="de-DE" dirty="0">
                <a:solidFill>
                  <a:srgbClr val="0070C0"/>
                </a:solidFill>
              </a:rPr>
              <a:t>Die durch die Übertragung der Fortbildung auf die </a:t>
            </a:r>
            <a:r>
              <a:rPr lang="de-DE" dirty="0">
                <a:solidFill>
                  <a:srgbClr val="0070C0"/>
                </a:solidFill>
                <a:sym typeface="Wingdings" panose="05000000000000000000" pitchFamily="2" charset="2"/>
              </a:rPr>
              <a:t>RDZ freiwerdenden Kapazitäten sollten für eine </a:t>
            </a:r>
            <a:r>
              <a:rPr lang="de-DE" i="1" dirty="0">
                <a:solidFill>
                  <a:srgbClr val="0070C0"/>
                </a:solidFill>
                <a:sym typeface="Wingdings" panose="05000000000000000000" pitchFamily="2" charset="2"/>
              </a:rPr>
              <a:t>dialogische Entwicklungsberatung </a:t>
            </a:r>
            <a:r>
              <a:rPr lang="de-DE" dirty="0">
                <a:solidFill>
                  <a:srgbClr val="0070C0"/>
                </a:solidFill>
                <a:sym typeface="Wingdings" panose="05000000000000000000" pitchFamily="2" charset="2"/>
              </a:rPr>
              <a:t>der Schulen</a:t>
            </a:r>
          </a:p>
          <a:p>
            <a:pPr marL="457200" lvl="1" indent="0">
              <a:buNone/>
            </a:pPr>
            <a:r>
              <a:rPr lang="de-DE" dirty="0">
                <a:solidFill>
                  <a:srgbClr val="0070C0"/>
                </a:solidFill>
                <a:sym typeface="Wingdings" panose="05000000000000000000" pitchFamily="2" charset="2"/>
              </a:rPr>
              <a:t>    genutzt werden;</a:t>
            </a:r>
          </a:p>
          <a:p>
            <a:pPr lvl="1">
              <a:buFont typeface="Wingdings" panose="05000000000000000000" pitchFamily="2" charset="2"/>
              <a:buChar char="§"/>
            </a:pPr>
            <a:r>
              <a:rPr lang="de-DE" dirty="0">
                <a:solidFill>
                  <a:srgbClr val="0070C0"/>
                </a:solidFill>
                <a:sym typeface="Wingdings" panose="05000000000000000000" pitchFamily="2" charset="2"/>
              </a:rPr>
              <a:t>Entwicklung </a:t>
            </a:r>
            <a:r>
              <a:rPr lang="de-DE" i="1" dirty="0">
                <a:solidFill>
                  <a:srgbClr val="0070C0"/>
                </a:solidFill>
                <a:sym typeface="Wingdings" panose="05000000000000000000" pitchFamily="2" charset="2"/>
              </a:rPr>
              <a:t>leistungsfähiger Schulen </a:t>
            </a:r>
            <a:r>
              <a:rPr lang="de-DE" dirty="0">
                <a:solidFill>
                  <a:srgbClr val="0070C0"/>
                </a:solidFill>
                <a:sym typeface="Wingdings" panose="05000000000000000000" pitchFamily="2" charset="2"/>
              </a:rPr>
              <a:t>einschließlich der</a:t>
            </a:r>
          </a:p>
          <a:p>
            <a:pPr marL="457200" lvl="1" indent="0">
              <a:buNone/>
            </a:pPr>
            <a:r>
              <a:rPr lang="de-DE" dirty="0">
                <a:solidFill>
                  <a:srgbClr val="0070C0"/>
                </a:solidFill>
                <a:sym typeface="Wingdings" panose="05000000000000000000" pitchFamily="2" charset="2"/>
              </a:rPr>
              <a:t>   Anwendung einer </a:t>
            </a:r>
            <a:r>
              <a:rPr lang="de-DE" i="1" dirty="0">
                <a:solidFill>
                  <a:srgbClr val="0070C0"/>
                </a:solidFill>
                <a:sym typeface="Wingdings" panose="05000000000000000000" pitchFamily="2" charset="2"/>
              </a:rPr>
              <a:t>nachteilsausgleichenden </a:t>
            </a:r>
            <a:r>
              <a:rPr lang="de-DE" i="1" dirty="0" err="1">
                <a:solidFill>
                  <a:srgbClr val="0070C0"/>
                </a:solidFill>
                <a:sym typeface="Wingdings" panose="05000000000000000000" pitchFamily="2" charset="2"/>
              </a:rPr>
              <a:t>Ressourcenzu</a:t>
            </a:r>
            <a:r>
              <a:rPr lang="de-DE" i="1" dirty="0">
                <a:solidFill>
                  <a:srgbClr val="0070C0"/>
                </a:solidFill>
                <a:sym typeface="Wingdings" panose="05000000000000000000" pitchFamily="2" charset="2"/>
              </a:rPr>
              <a:t>-</a:t>
            </a:r>
          </a:p>
          <a:p>
            <a:pPr marL="457200" lvl="1" indent="0">
              <a:buNone/>
            </a:pPr>
            <a:r>
              <a:rPr lang="de-DE" i="1" dirty="0">
                <a:solidFill>
                  <a:srgbClr val="0070C0"/>
                </a:solidFill>
                <a:sym typeface="Wingdings" panose="05000000000000000000" pitchFamily="2" charset="2"/>
              </a:rPr>
              <a:t>   </a:t>
            </a:r>
            <a:r>
              <a:rPr lang="de-DE" i="1" dirty="0" err="1">
                <a:solidFill>
                  <a:srgbClr val="0070C0"/>
                </a:solidFill>
                <a:sym typeface="Wingdings" panose="05000000000000000000" pitchFamily="2" charset="2"/>
              </a:rPr>
              <a:t>weisung</a:t>
            </a:r>
            <a:r>
              <a:rPr lang="de-DE" i="1" dirty="0">
                <a:solidFill>
                  <a:srgbClr val="0070C0"/>
                </a:solidFill>
                <a:sym typeface="Wingdings" panose="05000000000000000000" pitchFamily="2" charset="2"/>
              </a:rPr>
              <a:t>;</a:t>
            </a:r>
          </a:p>
          <a:p>
            <a:pPr lvl="1">
              <a:buFont typeface="Wingdings" panose="05000000000000000000" pitchFamily="2" charset="2"/>
              <a:buChar char="§"/>
            </a:pPr>
            <a:r>
              <a:rPr lang="de-DE" dirty="0">
                <a:solidFill>
                  <a:srgbClr val="0070C0"/>
                </a:solidFill>
                <a:sym typeface="Wingdings" panose="05000000000000000000" pitchFamily="2" charset="2"/>
              </a:rPr>
              <a:t>Unterstützung der Schulen durch eine zielorientierte und ressourcengestützte </a:t>
            </a:r>
            <a:r>
              <a:rPr lang="de-DE" i="1" dirty="0">
                <a:solidFill>
                  <a:srgbClr val="0070C0"/>
                </a:solidFill>
                <a:sym typeface="Wingdings" panose="05000000000000000000" pitchFamily="2" charset="2"/>
              </a:rPr>
              <a:t>Personalentwicklung</a:t>
            </a:r>
            <a:r>
              <a:rPr lang="de-DE" dirty="0">
                <a:solidFill>
                  <a:srgbClr val="0070C0"/>
                </a:solidFill>
                <a:sym typeface="Wingdings" panose="05000000000000000000" pitchFamily="2" charset="2"/>
              </a:rPr>
              <a:t>;</a:t>
            </a:r>
          </a:p>
          <a:p>
            <a:pPr lvl="1">
              <a:buFont typeface="Wingdings" panose="05000000000000000000" pitchFamily="2" charset="2"/>
              <a:buChar char="§"/>
            </a:pPr>
            <a:r>
              <a:rPr lang="de-DE" dirty="0">
                <a:solidFill>
                  <a:srgbClr val="0070C0"/>
                </a:solidFill>
                <a:sym typeface="Wingdings" panose="05000000000000000000" pitchFamily="2" charset="2"/>
              </a:rPr>
              <a:t>Stärkung der </a:t>
            </a:r>
            <a:r>
              <a:rPr lang="de-DE" i="1" dirty="0">
                <a:solidFill>
                  <a:srgbClr val="0070C0"/>
                </a:solidFill>
                <a:sym typeface="Wingdings" panose="05000000000000000000" pitchFamily="2" charset="2"/>
              </a:rPr>
              <a:t>regionalen Steuerung </a:t>
            </a:r>
            <a:r>
              <a:rPr lang="de-DE" dirty="0">
                <a:solidFill>
                  <a:srgbClr val="0070C0"/>
                </a:solidFill>
                <a:sym typeface="Wingdings" panose="05000000000000000000" pitchFamily="2" charset="2"/>
              </a:rPr>
              <a:t>für den Aufbau von Ganztagsschulen, Gemeinschaftsschulen und inklusiver Schulen;</a:t>
            </a:r>
          </a:p>
          <a:p>
            <a:pPr lvl="1">
              <a:buFont typeface="Wingdings" panose="05000000000000000000" pitchFamily="2" charset="2"/>
              <a:buChar char="§"/>
            </a:pPr>
            <a:endParaRPr lang="de-DE" dirty="0">
              <a:solidFill>
                <a:srgbClr val="0070C0"/>
              </a:solidFill>
            </a:endParaRPr>
          </a:p>
          <a:p>
            <a:pPr lvl="1"/>
            <a:endParaRPr lang="de-DE" dirty="0"/>
          </a:p>
          <a:p>
            <a:endParaRPr lang="de-DE" dirty="0"/>
          </a:p>
        </p:txBody>
      </p:sp>
    </p:spTree>
    <p:extLst>
      <p:ext uri="{BB962C8B-B14F-4D97-AF65-F5344CB8AC3E}">
        <p14:creationId xmlns:p14="http://schemas.microsoft.com/office/powerpoint/2010/main" val="450596471"/>
      </p:ext>
    </p:extLst>
  </p:cSld>
  <p:clrMapOvr>
    <a:masterClrMapping/>
  </p:clrMapOvr>
  <mc:AlternateContent xmlns:mc="http://schemas.openxmlformats.org/markup-compatibility/2006" xmlns:p14="http://schemas.microsoft.com/office/powerpoint/2010/main">
    <mc:Choice Requires="p14">
      <p:transition spd="slow" p14:dur="2000" advTm="2447"/>
    </mc:Choice>
    <mc:Fallback xmlns="">
      <p:transition spd="slow" advTm="244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788EF2-9D39-4805-88F8-7B363F80A83A}"/>
              </a:ext>
            </a:extLst>
          </p:cNvPr>
          <p:cNvSpPr>
            <a:spLocks noGrp="1"/>
          </p:cNvSpPr>
          <p:nvPr>
            <p:ph type="title"/>
          </p:nvPr>
        </p:nvSpPr>
        <p:spPr>
          <a:xfrm>
            <a:off x="623455" y="365125"/>
            <a:ext cx="10972799" cy="1325563"/>
          </a:xfrm>
        </p:spPr>
        <p:txBody>
          <a:bodyPr>
            <a:normAutofit/>
          </a:bodyPr>
          <a:lstStyle/>
          <a:p>
            <a:r>
              <a:rPr lang="de-DE" sz="3200" b="1" dirty="0">
                <a:solidFill>
                  <a:srgbClr val="FF0000"/>
                </a:solidFill>
                <a:latin typeface="+mn-lt"/>
              </a:rPr>
              <a:t>Was uns stets interessiert:</a:t>
            </a:r>
          </a:p>
        </p:txBody>
      </p:sp>
      <p:sp>
        <p:nvSpPr>
          <p:cNvPr id="3" name="Inhaltsplatzhalter 2">
            <a:extLst>
              <a:ext uri="{FF2B5EF4-FFF2-40B4-BE49-F238E27FC236}">
                <a16:creationId xmlns:a16="http://schemas.microsoft.com/office/drawing/2014/main" id="{241425C8-FF58-43B5-94B5-50600F82C78D}"/>
              </a:ext>
            </a:extLst>
          </p:cNvPr>
          <p:cNvSpPr>
            <a:spLocks noGrp="1"/>
          </p:cNvSpPr>
          <p:nvPr>
            <p:ph idx="1"/>
          </p:nvPr>
        </p:nvSpPr>
        <p:spPr>
          <a:xfrm>
            <a:off x="374904" y="1316736"/>
            <a:ext cx="11585447" cy="5257800"/>
          </a:xfrm>
        </p:spPr>
        <p:txBody>
          <a:bodyPr>
            <a:normAutofit fontScale="92500" lnSpcReduction="10000"/>
          </a:bodyPr>
          <a:lstStyle/>
          <a:p>
            <a:pPr>
              <a:buFont typeface="Wingdings" panose="05000000000000000000" pitchFamily="2" charset="2"/>
              <a:buChar char="v"/>
            </a:pPr>
            <a:r>
              <a:rPr lang="de-DE" sz="3200" b="1" dirty="0">
                <a:solidFill>
                  <a:srgbClr val="0070C0"/>
                </a:solidFill>
              </a:rPr>
              <a:t>Die Behebung der chronischen </a:t>
            </a:r>
            <a:r>
              <a:rPr lang="de-DE" sz="3200" b="1" i="1" dirty="0">
                <a:solidFill>
                  <a:srgbClr val="0070C0"/>
                </a:solidFill>
              </a:rPr>
              <a:t>Unterversorgung</a:t>
            </a:r>
            <a:r>
              <a:rPr lang="de-DE" sz="3200" b="1" dirty="0">
                <a:solidFill>
                  <a:srgbClr val="0070C0"/>
                </a:solidFill>
              </a:rPr>
              <a:t> und eine</a:t>
            </a:r>
          </a:p>
          <a:p>
            <a:pPr marL="0" indent="0">
              <a:buNone/>
            </a:pPr>
            <a:r>
              <a:rPr lang="de-DE" sz="3200" b="1" dirty="0">
                <a:solidFill>
                  <a:srgbClr val="0070C0"/>
                </a:solidFill>
              </a:rPr>
              <a:t>    deutlich verbesserte Umsetzung der </a:t>
            </a:r>
            <a:r>
              <a:rPr lang="de-DE" sz="3200" b="1" i="1" dirty="0">
                <a:solidFill>
                  <a:srgbClr val="0070C0"/>
                </a:solidFill>
              </a:rPr>
              <a:t>Reformkonzepte.</a:t>
            </a:r>
          </a:p>
          <a:p>
            <a:pPr marL="0" indent="0">
              <a:buNone/>
            </a:pPr>
            <a:r>
              <a:rPr lang="de-DE" sz="3200" b="1" i="1" dirty="0">
                <a:solidFill>
                  <a:srgbClr val="0070C0"/>
                </a:solidFill>
              </a:rPr>
              <a:t>    Wer die Qualität des Unterrichts verbessern will, muss erst einmal</a:t>
            </a:r>
          </a:p>
          <a:p>
            <a:pPr marL="0" indent="0">
              <a:buNone/>
            </a:pPr>
            <a:r>
              <a:rPr lang="de-DE" sz="3200" b="1" i="1" dirty="0">
                <a:solidFill>
                  <a:srgbClr val="0070C0"/>
                </a:solidFill>
              </a:rPr>
              <a:t>    dafür sorgen, dass er stattfindet.</a:t>
            </a:r>
          </a:p>
          <a:p>
            <a:pPr marL="0" indent="0">
              <a:buNone/>
            </a:pPr>
            <a:endParaRPr lang="de-DE" sz="3200" b="1" i="1" dirty="0">
              <a:solidFill>
                <a:srgbClr val="0070C0"/>
              </a:solidFill>
            </a:endParaRPr>
          </a:p>
          <a:p>
            <a:pPr marL="0" indent="0">
              <a:buNone/>
            </a:pPr>
            <a:r>
              <a:rPr lang="de-DE" sz="3200" b="1" dirty="0">
                <a:solidFill>
                  <a:srgbClr val="FF0000"/>
                </a:solidFill>
              </a:rPr>
              <a:t>…und was auf uns zukommt und uns interessieren sollte:</a:t>
            </a:r>
          </a:p>
          <a:p>
            <a:pPr>
              <a:buFont typeface="Wingdings" panose="05000000000000000000" pitchFamily="2" charset="2"/>
              <a:buChar char="v"/>
            </a:pPr>
            <a:r>
              <a:rPr lang="de-DE" sz="3200" b="1" dirty="0">
                <a:solidFill>
                  <a:srgbClr val="0070C0"/>
                </a:solidFill>
              </a:rPr>
              <a:t>Die Steigerung der </a:t>
            </a:r>
            <a:r>
              <a:rPr lang="de-DE" sz="3200" b="1" i="1" dirty="0">
                <a:solidFill>
                  <a:srgbClr val="0070C0"/>
                </a:solidFill>
              </a:rPr>
              <a:t>Professionalität </a:t>
            </a:r>
            <a:r>
              <a:rPr lang="de-DE" sz="3200" b="1" dirty="0">
                <a:solidFill>
                  <a:srgbClr val="0070C0"/>
                </a:solidFill>
              </a:rPr>
              <a:t>von Lehrerinnen und </a:t>
            </a:r>
          </a:p>
          <a:p>
            <a:pPr marL="0" indent="0">
              <a:buNone/>
            </a:pPr>
            <a:r>
              <a:rPr lang="de-DE" sz="3200" b="1" dirty="0">
                <a:solidFill>
                  <a:srgbClr val="0070C0"/>
                </a:solidFill>
              </a:rPr>
              <a:t>    Lehrern, von Teams und Kollegien sowie von Schulleitungen.</a:t>
            </a:r>
          </a:p>
          <a:p>
            <a:pPr marL="0" indent="0">
              <a:buNone/>
            </a:pPr>
            <a:r>
              <a:rPr lang="de-DE" sz="3200" b="1" dirty="0">
                <a:solidFill>
                  <a:srgbClr val="0070C0"/>
                </a:solidFill>
              </a:rPr>
              <a:t>    </a:t>
            </a:r>
            <a:r>
              <a:rPr lang="de-DE" sz="3200" b="1" i="1" dirty="0">
                <a:solidFill>
                  <a:srgbClr val="0070C0"/>
                </a:solidFill>
              </a:rPr>
              <a:t>Der  Reformbedarf ist in der Tat nicht trivial und wird in allen</a:t>
            </a:r>
          </a:p>
          <a:p>
            <a:pPr marL="0" indent="0">
              <a:buNone/>
            </a:pPr>
            <a:r>
              <a:rPr lang="de-DE" sz="3200" b="1" i="1" dirty="0">
                <a:solidFill>
                  <a:srgbClr val="0070C0"/>
                </a:solidFill>
              </a:rPr>
              <a:t>    fortgeschrittenen Schulsystemen gesehen und angegangen.</a:t>
            </a:r>
          </a:p>
        </p:txBody>
      </p:sp>
    </p:spTree>
    <p:extLst>
      <p:ext uri="{BB962C8B-B14F-4D97-AF65-F5344CB8AC3E}">
        <p14:creationId xmlns:p14="http://schemas.microsoft.com/office/powerpoint/2010/main" val="2449660216"/>
      </p:ext>
    </p:extLst>
  </p:cSld>
  <p:clrMapOvr>
    <a:masterClrMapping/>
  </p:clrMapOvr>
  <p:transition spd="med" advTm="2900">
    <p:pull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6C55CC-18FF-401D-A001-B62B873228C7}"/>
              </a:ext>
            </a:extLst>
          </p:cNvPr>
          <p:cNvSpPr>
            <a:spLocks noGrp="1"/>
          </p:cNvSpPr>
          <p:nvPr>
            <p:ph type="ctrTitle"/>
          </p:nvPr>
        </p:nvSpPr>
        <p:spPr/>
        <p:txBody>
          <a:bodyPr>
            <a:normAutofit/>
          </a:bodyPr>
          <a:lstStyle/>
          <a:p>
            <a:r>
              <a:rPr lang="de-DE" sz="7200" dirty="0">
                <a:solidFill>
                  <a:srgbClr val="0070C0"/>
                </a:solidFill>
              </a:rPr>
              <a:t>Danke</a:t>
            </a:r>
          </a:p>
        </p:txBody>
      </p:sp>
      <p:sp>
        <p:nvSpPr>
          <p:cNvPr id="3" name="Untertitel 2">
            <a:extLst>
              <a:ext uri="{FF2B5EF4-FFF2-40B4-BE49-F238E27FC236}">
                <a16:creationId xmlns:a16="http://schemas.microsoft.com/office/drawing/2014/main" id="{FAF47B36-299E-49CD-BF40-4EA2F1090E10}"/>
              </a:ext>
            </a:extLst>
          </p:cNvPr>
          <p:cNvSpPr>
            <a:spLocks noGrp="1"/>
          </p:cNvSpPr>
          <p:nvPr>
            <p:ph type="subTitle" idx="1"/>
          </p:nvPr>
        </p:nvSpPr>
        <p:spPr/>
        <p:txBody>
          <a:bodyPr/>
          <a:lstStyle/>
          <a:p>
            <a:endParaRPr lang="de-DE" dirty="0"/>
          </a:p>
        </p:txBody>
      </p:sp>
    </p:spTree>
    <p:extLst>
      <p:ext uri="{BB962C8B-B14F-4D97-AF65-F5344CB8AC3E}">
        <p14:creationId xmlns:p14="http://schemas.microsoft.com/office/powerpoint/2010/main" val="2715598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AC57D3-4535-4061-BABB-EAC58462CC4F}"/>
              </a:ext>
            </a:extLst>
          </p:cNvPr>
          <p:cNvSpPr>
            <a:spLocks noGrp="1"/>
          </p:cNvSpPr>
          <p:nvPr>
            <p:ph type="title"/>
          </p:nvPr>
        </p:nvSpPr>
        <p:spPr>
          <a:xfrm>
            <a:off x="101600" y="163957"/>
            <a:ext cx="11896435" cy="1043051"/>
          </a:xfrm>
        </p:spPr>
        <p:txBody>
          <a:bodyPr>
            <a:normAutofit fontScale="90000"/>
          </a:bodyPr>
          <a:lstStyle/>
          <a:p>
            <a:pPr algn="ctr"/>
            <a:r>
              <a:rPr lang="de-DE" sz="4000" b="1" dirty="0">
                <a:solidFill>
                  <a:srgbClr val="FF0000"/>
                </a:solidFill>
                <a:latin typeface="+mn-lt"/>
              </a:rPr>
              <a:t>Wir sollten einige essentielle Voraussetzungen der Qualitätsentwicklung nicht aus dem Auge verlieren:</a:t>
            </a:r>
          </a:p>
        </p:txBody>
      </p:sp>
      <p:sp>
        <p:nvSpPr>
          <p:cNvPr id="4" name="Inhaltsplatzhalter 3">
            <a:extLst>
              <a:ext uri="{FF2B5EF4-FFF2-40B4-BE49-F238E27FC236}">
                <a16:creationId xmlns:a16="http://schemas.microsoft.com/office/drawing/2014/main" id="{B9DA33C8-E0C7-4C76-889F-49327539CE52}"/>
              </a:ext>
            </a:extLst>
          </p:cNvPr>
          <p:cNvSpPr>
            <a:spLocks noGrp="1"/>
          </p:cNvSpPr>
          <p:nvPr>
            <p:ph sz="half" idx="2"/>
          </p:nvPr>
        </p:nvSpPr>
        <p:spPr>
          <a:xfrm>
            <a:off x="56387" y="1344168"/>
            <a:ext cx="11986859" cy="5349875"/>
          </a:xfrm>
        </p:spPr>
        <p:txBody>
          <a:bodyPr>
            <a:normAutofit fontScale="85000" lnSpcReduction="20000"/>
          </a:bodyPr>
          <a:lstStyle/>
          <a:p>
            <a:r>
              <a:rPr lang="de-DE" sz="4200" dirty="0">
                <a:solidFill>
                  <a:srgbClr val="FF0000"/>
                </a:solidFill>
              </a:rPr>
              <a:t>Im Bereich der </a:t>
            </a:r>
            <a:r>
              <a:rPr lang="de-DE" sz="4200" b="1" dirty="0">
                <a:solidFill>
                  <a:srgbClr val="FF0000"/>
                </a:solidFill>
              </a:rPr>
              <a:t>Grundschule</a:t>
            </a:r>
            <a:r>
              <a:rPr lang="de-DE" sz="4200" dirty="0">
                <a:solidFill>
                  <a:srgbClr val="FF0000"/>
                </a:solidFill>
              </a:rPr>
              <a:t>:</a:t>
            </a:r>
          </a:p>
          <a:p>
            <a:r>
              <a:rPr lang="de-DE" sz="3800" dirty="0">
                <a:solidFill>
                  <a:srgbClr val="0070C0"/>
                </a:solidFill>
              </a:rPr>
              <a:t>Die </a:t>
            </a:r>
            <a:r>
              <a:rPr lang="de-DE" sz="3800" b="1" dirty="0">
                <a:solidFill>
                  <a:srgbClr val="0070C0"/>
                </a:solidFill>
              </a:rPr>
              <a:t>Schulgröße</a:t>
            </a:r>
            <a:r>
              <a:rPr lang="de-DE" sz="3800" dirty="0">
                <a:solidFill>
                  <a:srgbClr val="0070C0"/>
                </a:solidFill>
              </a:rPr>
              <a:t> (800 </a:t>
            </a:r>
            <a:r>
              <a:rPr lang="de-DE" sz="3800" dirty="0" err="1">
                <a:solidFill>
                  <a:srgbClr val="0070C0"/>
                </a:solidFill>
              </a:rPr>
              <a:t>GSen</a:t>
            </a:r>
            <a:r>
              <a:rPr lang="de-DE" sz="3800" dirty="0">
                <a:solidFill>
                  <a:srgbClr val="0070C0"/>
                </a:solidFill>
              </a:rPr>
              <a:t> weniger als 100 </a:t>
            </a:r>
            <a:r>
              <a:rPr lang="de-DE" sz="3800" dirty="0" err="1">
                <a:solidFill>
                  <a:srgbClr val="0070C0"/>
                </a:solidFill>
              </a:rPr>
              <a:t>SuS</a:t>
            </a:r>
            <a:r>
              <a:rPr lang="de-DE" sz="3800" dirty="0">
                <a:solidFill>
                  <a:srgbClr val="0070C0"/>
                </a:solidFill>
              </a:rPr>
              <a:t>) ist eine enorme Belastung für die didaktische Arbeitsteilung, für die Schulleitungen, für Vertretungen, für die Stellenbesetzung und für die Schulentwicklung; Unterstützungskonzepte dafür fehlen bislang;</a:t>
            </a:r>
          </a:p>
          <a:p>
            <a:r>
              <a:rPr lang="de-DE" sz="3800" dirty="0">
                <a:solidFill>
                  <a:srgbClr val="0070C0"/>
                </a:solidFill>
              </a:rPr>
              <a:t>als einzige Schulart schultert die GS am weitgehendsten alle </a:t>
            </a:r>
            <a:r>
              <a:rPr lang="de-DE" sz="3800" b="1" dirty="0">
                <a:solidFill>
                  <a:srgbClr val="0070C0"/>
                </a:solidFill>
              </a:rPr>
              <a:t>Inklusions- und Integrationsaufgaben </a:t>
            </a:r>
            <a:r>
              <a:rPr lang="de-DE" sz="3800" dirty="0">
                <a:solidFill>
                  <a:srgbClr val="0070C0"/>
                </a:solidFill>
              </a:rPr>
              <a:t>sowie den Ganztag; sie hat dafür kaum </a:t>
            </a:r>
            <a:r>
              <a:rPr lang="de-DE" sz="3800" b="1" dirty="0">
                <a:solidFill>
                  <a:srgbClr val="0070C0"/>
                </a:solidFill>
              </a:rPr>
              <a:t>zusätzliche Ressourcen</a:t>
            </a:r>
            <a:r>
              <a:rPr lang="de-DE" sz="3800" dirty="0">
                <a:solidFill>
                  <a:srgbClr val="0070C0"/>
                </a:solidFill>
              </a:rPr>
              <a:t>, und die „finanziert“ sie mit der Streichung von E in den Kl. 1 und 2 noch selbst;</a:t>
            </a:r>
          </a:p>
          <a:p>
            <a:r>
              <a:rPr lang="de-DE" sz="3800" dirty="0">
                <a:solidFill>
                  <a:srgbClr val="0070C0"/>
                </a:solidFill>
              </a:rPr>
              <a:t>die GS wird in den nächsten Jahren einen quälenden </a:t>
            </a:r>
            <a:r>
              <a:rPr lang="de-DE" sz="3800" b="1" dirty="0">
                <a:solidFill>
                  <a:srgbClr val="0070C0"/>
                </a:solidFill>
              </a:rPr>
              <a:t>Mangel an Lehrkräften </a:t>
            </a:r>
            <a:r>
              <a:rPr lang="de-DE" sz="3800" dirty="0">
                <a:solidFill>
                  <a:srgbClr val="0070C0"/>
                </a:solidFill>
              </a:rPr>
              <a:t>erfahren; es rächen sich hier die ignorierten Prognosen, die vermiedene </a:t>
            </a:r>
            <a:r>
              <a:rPr lang="de-DE" sz="3800" b="1" dirty="0">
                <a:solidFill>
                  <a:srgbClr val="0070C0"/>
                </a:solidFill>
              </a:rPr>
              <a:t>Reform des GS-Lehramtsstudiums </a:t>
            </a:r>
            <a:r>
              <a:rPr lang="de-DE" sz="3800" dirty="0">
                <a:solidFill>
                  <a:srgbClr val="0070C0"/>
                </a:solidFill>
              </a:rPr>
              <a:t>(10 Sem.)und die (damit verbundene) </a:t>
            </a:r>
            <a:r>
              <a:rPr lang="de-DE" sz="3800" b="1" dirty="0">
                <a:solidFill>
                  <a:srgbClr val="0070C0"/>
                </a:solidFill>
              </a:rPr>
              <a:t>Anhebung der Besoldung </a:t>
            </a:r>
            <a:r>
              <a:rPr lang="de-DE" sz="3800" dirty="0">
                <a:solidFill>
                  <a:srgbClr val="0070C0"/>
                </a:solidFill>
              </a:rPr>
              <a:t>auf A13.</a:t>
            </a:r>
          </a:p>
        </p:txBody>
      </p:sp>
    </p:spTree>
    <p:extLst>
      <p:ext uri="{BB962C8B-B14F-4D97-AF65-F5344CB8AC3E}">
        <p14:creationId xmlns:p14="http://schemas.microsoft.com/office/powerpoint/2010/main" val="2904519254"/>
      </p:ext>
    </p:extLst>
  </p:cSld>
  <p:clrMapOvr>
    <a:masterClrMapping/>
  </p:clrMapOvr>
  <mc:AlternateContent xmlns:mc="http://schemas.openxmlformats.org/markup-compatibility/2006" xmlns:p14="http://schemas.microsoft.com/office/powerpoint/2010/main">
    <mc:Choice Requires="p14">
      <p:transition spd="med" p14:dur="700" advTm="1904">
        <p:fade/>
      </p:transition>
    </mc:Choice>
    <mc:Fallback xmlns="">
      <p:transition spd="med" advTm="1904">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normAutofit/>
          </a:bodyPr>
          <a:lstStyle/>
          <a:p>
            <a:r>
              <a:rPr lang="de-DE" sz="3600" b="1" dirty="0">
                <a:solidFill>
                  <a:srgbClr val="FF0000"/>
                </a:solidFill>
                <a:latin typeface="Calibri" panose="020F0502020204030204" pitchFamily="34" charset="0"/>
                <a:cs typeface="Calibri" panose="020F0502020204030204" pitchFamily="34" charset="0"/>
              </a:rPr>
              <a:t>Kehrtwende bei der Entwicklung der Schülerzahlen?</a:t>
            </a:r>
          </a:p>
        </p:txBody>
      </p:sp>
      <p:graphicFrame>
        <p:nvGraphicFramePr>
          <p:cNvPr id="9" name="Inhaltsplatzhalter 8"/>
          <p:cNvGraphicFramePr>
            <a:graphicFrameLocks noGrp="1"/>
          </p:cNvGraphicFramePr>
          <p:nvPr>
            <p:ph idx="1"/>
            <p:extLst/>
          </p:nvPr>
        </p:nvGraphicFramePr>
        <p:xfrm>
          <a:off x="2170113" y="2095130"/>
          <a:ext cx="8134350" cy="413422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feld 9"/>
          <p:cNvSpPr txBox="1"/>
          <p:nvPr/>
        </p:nvSpPr>
        <p:spPr>
          <a:xfrm>
            <a:off x="2667000" y="6318475"/>
            <a:ext cx="7637463" cy="415498"/>
          </a:xfrm>
          <a:prstGeom prst="rect">
            <a:avLst/>
          </a:prstGeom>
          <a:noFill/>
        </p:spPr>
        <p:txBody>
          <a:bodyPr wrap="square" rtlCol="0">
            <a:spAutoFit/>
          </a:bodyPr>
          <a:lstStyle/>
          <a:p>
            <a:r>
              <a:rPr lang="de-DE" sz="1050" i="1" dirty="0"/>
              <a:t>Modellrechnung zur Entwicklung der Schülerzahlen an öffentlichen und privaten allgemein bildenden Schulen </a:t>
            </a:r>
          </a:p>
          <a:p>
            <a:r>
              <a:rPr lang="de-DE" sz="1050" i="1" dirty="0"/>
              <a:t>(Quelle: Statistisches Landesamt Baden-Württemberg, 2017 )</a:t>
            </a:r>
          </a:p>
        </p:txBody>
      </p:sp>
    </p:spTree>
    <p:extLst>
      <p:ext uri="{BB962C8B-B14F-4D97-AF65-F5344CB8AC3E}">
        <p14:creationId xmlns:p14="http://schemas.microsoft.com/office/powerpoint/2010/main" val="1564512507"/>
      </p:ext>
    </p:extLst>
  </p:cSld>
  <p:clrMapOvr>
    <a:masterClrMapping/>
  </p:clrMapOvr>
  <mc:AlternateContent xmlns:mc="http://schemas.openxmlformats.org/markup-compatibility/2006" xmlns:p14="http://schemas.microsoft.com/office/powerpoint/2010/main">
    <mc:Choice Requires="p14">
      <p:transition spd="slow" p14:dur="2000" advTm="6744"/>
    </mc:Choice>
    <mc:Fallback xmlns="">
      <p:transition spd="slow" advTm="674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7116E1-BE7C-42FF-8719-97E6AD0F73C2}"/>
              </a:ext>
            </a:extLst>
          </p:cNvPr>
          <p:cNvSpPr>
            <a:spLocks noGrp="1"/>
          </p:cNvSpPr>
          <p:nvPr>
            <p:ph type="title"/>
          </p:nvPr>
        </p:nvSpPr>
        <p:spPr>
          <a:xfrm>
            <a:off x="211836" y="191510"/>
            <a:ext cx="11768328" cy="713746"/>
          </a:xfrm>
        </p:spPr>
        <p:txBody>
          <a:bodyPr>
            <a:normAutofit fontScale="90000"/>
          </a:bodyPr>
          <a:lstStyle/>
          <a:p>
            <a:pPr algn="ctr"/>
            <a:br>
              <a:rPr lang="de-DE" sz="4000" b="1" dirty="0">
                <a:solidFill>
                  <a:srgbClr val="FF0000"/>
                </a:solidFill>
                <a:latin typeface="+mn-lt"/>
              </a:rPr>
            </a:br>
            <a:r>
              <a:rPr lang="de-DE" sz="4000" b="1" dirty="0">
                <a:solidFill>
                  <a:srgbClr val="FF0000"/>
                </a:solidFill>
                <a:latin typeface="+mn-lt"/>
              </a:rPr>
              <a:t>… im Bereich der Sekundarschulen:</a:t>
            </a:r>
            <a:br>
              <a:rPr lang="de-DE" b="1" dirty="0">
                <a:solidFill>
                  <a:srgbClr val="FF0000"/>
                </a:solidFill>
              </a:rPr>
            </a:br>
            <a:endParaRPr lang="de-DE" b="1" dirty="0">
              <a:solidFill>
                <a:srgbClr val="FF0000"/>
              </a:solidFill>
            </a:endParaRPr>
          </a:p>
        </p:txBody>
      </p:sp>
      <p:sp>
        <p:nvSpPr>
          <p:cNvPr id="3" name="Inhaltsplatzhalter 2">
            <a:extLst>
              <a:ext uri="{FF2B5EF4-FFF2-40B4-BE49-F238E27FC236}">
                <a16:creationId xmlns:a16="http://schemas.microsoft.com/office/drawing/2014/main" id="{368F907B-9E64-47B3-AB46-AF51B90ECAFB}"/>
              </a:ext>
            </a:extLst>
          </p:cNvPr>
          <p:cNvSpPr>
            <a:spLocks noGrp="1"/>
          </p:cNvSpPr>
          <p:nvPr>
            <p:ph idx="1"/>
          </p:nvPr>
        </p:nvSpPr>
        <p:spPr>
          <a:xfrm>
            <a:off x="838200" y="1422400"/>
            <a:ext cx="10515600" cy="5244090"/>
          </a:xfrm>
        </p:spPr>
        <p:txBody>
          <a:bodyPr>
            <a:normAutofit/>
          </a:bodyPr>
          <a:lstStyle/>
          <a:p>
            <a:r>
              <a:rPr lang="de-DE" dirty="0">
                <a:solidFill>
                  <a:srgbClr val="0070C0"/>
                </a:solidFill>
              </a:rPr>
              <a:t>Es muss in den nächsten Jahren gelingen, die gesteigerte </a:t>
            </a:r>
            <a:r>
              <a:rPr lang="de-DE" dirty="0" err="1">
                <a:solidFill>
                  <a:srgbClr val="0070C0"/>
                </a:solidFill>
              </a:rPr>
              <a:t>Zerglie-derung</a:t>
            </a:r>
            <a:r>
              <a:rPr lang="de-DE" dirty="0">
                <a:solidFill>
                  <a:srgbClr val="0070C0"/>
                </a:solidFill>
              </a:rPr>
              <a:t> der Sekundarstufe und die </a:t>
            </a:r>
            <a:r>
              <a:rPr lang="de-DE" i="1" dirty="0">
                <a:solidFill>
                  <a:srgbClr val="0070C0"/>
                </a:solidFill>
              </a:rPr>
              <a:t>ungute Konkurrenz </a:t>
            </a:r>
            <a:r>
              <a:rPr lang="de-DE" dirty="0">
                <a:solidFill>
                  <a:srgbClr val="0070C0"/>
                </a:solidFill>
              </a:rPr>
              <a:t>zwischen den Sekundarschulen zurückzudrängen.</a:t>
            </a:r>
          </a:p>
          <a:p>
            <a:r>
              <a:rPr lang="de-DE" dirty="0">
                <a:solidFill>
                  <a:srgbClr val="0070C0"/>
                </a:solidFill>
              </a:rPr>
              <a:t>Für die GMS besteht die Gefahr, wie zuvor schon die HWRS zum Auffangbecken der </a:t>
            </a:r>
            <a:r>
              <a:rPr lang="de-DE" i="1" dirty="0">
                <a:solidFill>
                  <a:srgbClr val="0070C0"/>
                </a:solidFill>
              </a:rPr>
              <a:t>externalisierenden Folgen </a:t>
            </a:r>
            <a:r>
              <a:rPr lang="de-DE" dirty="0">
                <a:solidFill>
                  <a:srgbClr val="0070C0"/>
                </a:solidFill>
              </a:rPr>
              <a:t>der anderen Sekundarschulen zu werden; neben der GS und HWRS trägt die GMS die Hauptlast der Integration und Inklusion.</a:t>
            </a:r>
          </a:p>
        </p:txBody>
      </p:sp>
    </p:spTree>
    <p:extLst>
      <p:ext uri="{BB962C8B-B14F-4D97-AF65-F5344CB8AC3E}">
        <p14:creationId xmlns:p14="http://schemas.microsoft.com/office/powerpoint/2010/main" val="2585251240"/>
      </p:ext>
    </p:extLst>
  </p:cSld>
  <p:clrMapOvr>
    <a:masterClrMapping/>
  </p:clrMapOvr>
  <mc:AlternateContent xmlns:mc="http://schemas.openxmlformats.org/markup-compatibility/2006" xmlns:p14="http://schemas.microsoft.com/office/powerpoint/2010/main">
    <mc:Choice Requires="p14">
      <p:transition spd="slow" p14:dur="2000" advTm="1519"/>
    </mc:Choice>
    <mc:Fallback xmlns="">
      <p:transition spd="slow" advTm="151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Bildergebnis für symbol für gei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0635" y="2231150"/>
            <a:ext cx="425487" cy="425487"/>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C:\Users\Kratzmeier\AppData\Local\Microsoft\Windows\INetCache\IE\DQBV948B\Buch[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3895" y="2332619"/>
            <a:ext cx="554867" cy="38517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Kratzmeier\AppData\Local\Microsoft\Windows\INetCache\IE\HY8IREVX\wheelchair-160875_640[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03488" y="2310591"/>
            <a:ext cx="321859" cy="357621"/>
          </a:xfrm>
          <a:prstGeom prst="rect">
            <a:avLst/>
          </a:prstGeom>
          <a:noFill/>
          <a:extLst>
            <a:ext uri="{909E8E84-426E-40DD-AFC4-6F175D3DCCD1}">
              <a14:hiddenFill xmlns:a14="http://schemas.microsoft.com/office/drawing/2010/main">
                <a:solidFill>
                  <a:srgbClr val="FFFFFF"/>
                </a:solidFill>
              </a14:hiddenFill>
            </a:ext>
          </a:extLst>
        </p:spPr>
      </p:pic>
      <p:sp>
        <p:nvSpPr>
          <p:cNvPr id="3" name="Titel 2"/>
          <p:cNvSpPr>
            <a:spLocks noGrp="1"/>
          </p:cNvSpPr>
          <p:nvPr>
            <p:ph type="title"/>
          </p:nvPr>
        </p:nvSpPr>
        <p:spPr>
          <a:xfrm>
            <a:off x="166255" y="365125"/>
            <a:ext cx="11757890" cy="843268"/>
          </a:xfrm>
        </p:spPr>
        <p:txBody>
          <a:bodyPr>
            <a:normAutofit fontScale="90000"/>
          </a:bodyPr>
          <a:lstStyle/>
          <a:p>
            <a:pPr algn="ctr"/>
            <a:r>
              <a:rPr lang="de-DE" sz="3600" dirty="0">
                <a:solidFill>
                  <a:srgbClr val="0070C0"/>
                </a:solidFill>
                <a:latin typeface="Calibri" panose="020F0502020204030204" pitchFamily="34" charset="0"/>
                <a:cs typeface="Calibri" panose="020F0502020204030204" pitchFamily="34" charset="0"/>
              </a:rPr>
              <a:t>Inklusionsschüler/innen an </a:t>
            </a:r>
            <a:r>
              <a:rPr lang="de-DE" sz="3600" dirty="0" err="1">
                <a:solidFill>
                  <a:srgbClr val="0070C0"/>
                </a:solidFill>
                <a:latin typeface="Calibri" panose="020F0502020204030204" pitchFamily="34" charset="0"/>
                <a:cs typeface="Calibri" panose="020F0502020204030204" pitchFamily="34" charset="0"/>
              </a:rPr>
              <a:t>GSen</a:t>
            </a:r>
            <a:r>
              <a:rPr lang="de-DE" sz="3600" dirty="0">
                <a:solidFill>
                  <a:srgbClr val="0070C0"/>
                </a:solidFill>
                <a:latin typeface="Calibri" panose="020F0502020204030204" pitchFamily="34" charset="0"/>
                <a:cs typeface="Calibri" panose="020F0502020204030204" pitchFamily="34" charset="0"/>
              </a:rPr>
              <a:t>, </a:t>
            </a:r>
            <a:r>
              <a:rPr lang="de-DE" sz="3600" dirty="0" err="1">
                <a:solidFill>
                  <a:srgbClr val="0070C0"/>
                </a:solidFill>
                <a:latin typeface="Calibri" panose="020F0502020204030204" pitchFamily="34" charset="0"/>
                <a:cs typeface="Calibri" panose="020F0502020204030204" pitchFamily="34" charset="0"/>
              </a:rPr>
              <a:t>HWRSen</a:t>
            </a:r>
            <a:r>
              <a:rPr lang="de-DE" sz="3600" dirty="0">
                <a:solidFill>
                  <a:srgbClr val="0070C0"/>
                </a:solidFill>
                <a:latin typeface="Calibri" panose="020F0502020204030204" pitchFamily="34" charset="0"/>
                <a:cs typeface="Calibri" panose="020F0502020204030204" pitchFamily="34" charset="0"/>
              </a:rPr>
              <a:t> und </a:t>
            </a:r>
            <a:r>
              <a:rPr lang="de-DE" sz="3600" dirty="0" err="1">
                <a:solidFill>
                  <a:srgbClr val="0070C0"/>
                </a:solidFill>
                <a:latin typeface="Calibri" panose="020F0502020204030204" pitchFamily="34" charset="0"/>
                <a:cs typeface="Calibri" panose="020F0502020204030204" pitchFamily="34" charset="0"/>
              </a:rPr>
              <a:t>GMSen</a:t>
            </a:r>
            <a:r>
              <a:rPr lang="de-DE" sz="3600" dirty="0">
                <a:solidFill>
                  <a:srgbClr val="0070C0"/>
                </a:solidFill>
                <a:latin typeface="Calibri" panose="020F0502020204030204" pitchFamily="34" charset="0"/>
                <a:cs typeface="Calibri" panose="020F0502020204030204" pitchFamily="34" charset="0"/>
              </a:rPr>
              <a:t> </a:t>
            </a:r>
            <a:br>
              <a:rPr lang="de-DE" sz="3600" dirty="0">
                <a:solidFill>
                  <a:srgbClr val="0070C0"/>
                </a:solidFill>
                <a:latin typeface="Calibri" panose="020F0502020204030204" pitchFamily="34" charset="0"/>
                <a:cs typeface="Calibri" panose="020F0502020204030204" pitchFamily="34" charset="0"/>
              </a:rPr>
            </a:br>
            <a:r>
              <a:rPr lang="de-DE" sz="2000" dirty="0">
                <a:solidFill>
                  <a:srgbClr val="0070C0"/>
                </a:solidFill>
                <a:latin typeface="Calibri" panose="020F0502020204030204" pitchFamily="34" charset="0"/>
                <a:cs typeface="Calibri" panose="020F0502020204030204" pitchFamily="34" charset="0"/>
              </a:rPr>
              <a:t>(Schuljahr 2016/17)</a:t>
            </a:r>
          </a:p>
        </p:txBody>
      </p:sp>
      <p:graphicFrame>
        <p:nvGraphicFramePr>
          <p:cNvPr id="10" name="Inhaltsplatzhalter 9"/>
          <p:cNvGraphicFramePr>
            <a:graphicFrameLocks noGrp="1"/>
          </p:cNvGraphicFramePr>
          <p:nvPr>
            <p:ph idx="1"/>
            <p:extLst>
              <p:ext uri="{D42A27DB-BD31-4B8C-83A1-F6EECF244321}">
                <p14:modId xmlns:p14="http://schemas.microsoft.com/office/powerpoint/2010/main" val="2640913813"/>
              </p:ext>
            </p:extLst>
          </p:nvPr>
        </p:nvGraphicFramePr>
        <p:xfrm>
          <a:off x="2066013" y="2071719"/>
          <a:ext cx="8214751" cy="3577888"/>
        </p:xfrm>
        <a:graphic>
          <a:graphicData uri="http://schemas.openxmlformats.org/drawingml/2006/table">
            <a:tbl>
              <a:tblPr firstRow="1" firstCol="1">
                <a:tableStyleId>{616DA210-FB5B-4158-B5E0-FEB733F419BA}</a:tableStyleId>
              </a:tblPr>
              <a:tblGrid>
                <a:gridCol w="1663480">
                  <a:extLst>
                    <a:ext uri="{9D8B030D-6E8A-4147-A177-3AD203B41FA5}">
                      <a16:colId xmlns:a16="http://schemas.microsoft.com/office/drawing/2014/main" val="20000"/>
                    </a:ext>
                  </a:extLst>
                </a:gridCol>
                <a:gridCol w="706056">
                  <a:extLst>
                    <a:ext uri="{9D8B030D-6E8A-4147-A177-3AD203B41FA5}">
                      <a16:colId xmlns:a16="http://schemas.microsoft.com/office/drawing/2014/main" val="20001"/>
                    </a:ext>
                  </a:extLst>
                </a:gridCol>
                <a:gridCol w="972275">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659757">
                  <a:extLst>
                    <a:ext uri="{9D8B030D-6E8A-4147-A177-3AD203B41FA5}">
                      <a16:colId xmlns:a16="http://schemas.microsoft.com/office/drawing/2014/main" val="20004"/>
                    </a:ext>
                  </a:extLst>
                </a:gridCol>
                <a:gridCol w="682904">
                  <a:extLst>
                    <a:ext uri="{9D8B030D-6E8A-4147-A177-3AD203B41FA5}">
                      <a16:colId xmlns:a16="http://schemas.microsoft.com/office/drawing/2014/main" val="20005"/>
                    </a:ext>
                  </a:extLst>
                </a:gridCol>
                <a:gridCol w="810228">
                  <a:extLst>
                    <a:ext uri="{9D8B030D-6E8A-4147-A177-3AD203B41FA5}">
                      <a16:colId xmlns:a16="http://schemas.microsoft.com/office/drawing/2014/main" val="20006"/>
                    </a:ext>
                  </a:extLst>
                </a:gridCol>
                <a:gridCol w="1076448">
                  <a:extLst>
                    <a:ext uri="{9D8B030D-6E8A-4147-A177-3AD203B41FA5}">
                      <a16:colId xmlns:a16="http://schemas.microsoft.com/office/drawing/2014/main" val="20007"/>
                    </a:ext>
                  </a:extLst>
                </a:gridCol>
                <a:gridCol w="729203">
                  <a:extLst>
                    <a:ext uri="{9D8B030D-6E8A-4147-A177-3AD203B41FA5}">
                      <a16:colId xmlns:a16="http://schemas.microsoft.com/office/drawing/2014/main" val="20008"/>
                    </a:ext>
                  </a:extLst>
                </a:gridCol>
              </a:tblGrid>
              <a:tr h="458907">
                <a:tc>
                  <a:txBody>
                    <a:bodyPr/>
                    <a:lstStyle/>
                    <a:p>
                      <a:pPr algn="ctr" fontAlgn="ctr"/>
                      <a:r>
                        <a:rPr lang="de-DE" sz="1300" u="none" strike="noStrike" dirty="0">
                          <a:effectLst/>
                        </a:rPr>
                        <a:t>Schulart</a:t>
                      </a:r>
                      <a:endParaRPr lang="de-DE" sz="1300" b="1" i="0" u="none" strike="noStrike" dirty="0">
                        <a:solidFill>
                          <a:srgbClr val="000000"/>
                        </a:solidFill>
                        <a:effectLst/>
                        <a:latin typeface="+mn-lt"/>
                      </a:endParaRPr>
                    </a:p>
                  </a:txBody>
                  <a:tcPr marL="8998" marR="8998" marT="8998" marB="0" anchor="ctr"/>
                </a:tc>
                <a:tc>
                  <a:txBody>
                    <a:bodyPr/>
                    <a:lstStyle/>
                    <a:p>
                      <a:pPr algn="l" fontAlgn="t"/>
                      <a:r>
                        <a:rPr lang="de-DE" sz="1300" u="none" strike="noStrike" dirty="0">
                          <a:effectLst/>
                        </a:rPr>
                        <a:t>Lernen</a:t>
                      </a:r>
                      <a:endParaRPr lang="de-DE" sz="1300" b="0" i="0" u="none" strike="noStrike" dirty="0">
                        <a:solidFill>
                          <a:srgbClr val="000000"/>
                        </a:solidFill>
                        <a:effectLst/>
                        <a:latin typeface="+mn-lt"/>
                      </a:endParaRPr>
                    </a:p>
                  </a:txBody>
                  <a:tcPr marL="107978" marR="8998" marT="8998" marB="0"/>
                </a:tc>
                <a:tc>
                  <a:txBody>
                    <a:bodyPr/>
                    <a:lstStyle/>
                    <a:p>
                      <a:pPr algn="l" fontAlgn="t"/>
                      <a:r>
                        <a:rPr lang="de-DE" sz="1300" u="none" strike="noStrike" dirty="0">
                          <a:effectLst/>
                        </a:rPr>
                        <a:t>geistige Entwicklung</a:t>
                      </a:r>
                      <a:endParaRPr lang="de-DE" sz="1300" b="0" i="0" u="none" strike="noStrike" dirty="0">
                        <a:solidFill>
                          <a:srgbClr val="000000"/>
                        </a:solidFill>
                        <a:effectLst/>
                        <a:latin typeface="+mn-lt"/>
                      </a:endParaRPr>
                    </a:p>
                  </a:txBody>
                  <a:tcPr marL="107978" marR="8998" marT="8998" marB="0"/>
                </a:tc>
                <a:tc>
                  <a:txBody>
                    <a:bodyPr/>
                    <a:lstStyle/>
                    <a:p>
                      <a:pPr algn="l" fontAlgn="t"/>
                      <a:r>
                        <a:rPr lang="de-DE" sz="1300" u="none" strike="noStrike" dirty="0">
                          <a:effectLst/>
                        </a:rPr>
                        <a:t>körperliche  </a:t>
                      </a:r>
                      <a:r>
                        <a:rPr lang="de-DE" sz="1300" u="none" strike="noStrike" dirty="0" err="1">
                          <a:effectLst/>
                        </a:rPr>
                        <a:t>Entwickl</a:t>
                      </a:r>
                      <a:r>
                        <a:rPr lang="de-DE" sz="1300" u="none" strike="noStrike" dirty="0">
                          <a:effectLst/>
                        </a:rPr>
                        <a:t>.</a:t>
                      </a:r>
                      <a:endParaRPr lang="de-DE" sz="1300" b="0" i="0" u="none" strike="noStrike" dirty="0">
                        <a:solidFill>
                          <a:srgbClr val="000000"/>
                        </a:solidFill>
                        <a:effectLst/>
                        <a:latin typeface="+mn-lt"/>
                      </a:endParaRPr>
                    </a:p>
                  </a:txBody>
                  <a:tcPr marL="107978" marR="8998" marT="8998" marB="0"/>
                </a:tc>
                <a:tc>
                  <a:txBody>
                    <a:bodyPr/>
                    <a:lstStyle/>
                    <a:p>
                      <a:pPr algn="l" fontAlgn="t"/>
                      <a:r>
                        <a:rPr lang="de-DE" sz="1300" u="none" strike="noStrike" dirty="0">
                          <a:effectLst/>
                        </a:rPr>
                        <a:t>Sehen</a:t>
                      </a:r>
                      <a:endParaRPr lang="de-DE" sz="1300" b="0" i="0" u="none" strike="noStrike" dirty="0">
                        <a:solidFill>
                          <a:srgbClr val="000000"/>
                        </a:solidFill>
                        <a:effectLst/>
                        <a:latin typeface="+mn-lt"/>
                      </a:endParaRPr>
                    </a:p>
                  </a:txBody>
                  <a:tcPr marL="107978" marR="8998" marT="8998" marB="0"/>
                </a:tc>
                <a:tc>
                  <a:txBody>
                    <a:bodyPr/>
                    <a:lstStyle/>
                    <a:p>
                      <a:pPr algn="l" fontAlgn="t"/>
                      <a:r>
                        <a:rPr lang="de-DE" sz="1300" u="none" strike="noStrike">
                          <a:effectLst/>
                        </a:rPr>
                        <a:t>Hören</a:t>
                      </a:r>
                      <a:endParaRPr lang="de-DE" sz="1300" b="0" i="0" u="none" strike="noStrike">
                        <a:solidFill>
                          <a:srgbClr val="000000"/>
                        </a:solidFill>
                        <a:effectLst/>
                        <a:latin typeface="+mn-lt"/>
                      </a:endParaRPr>
                    </a:p>
                  </a:txBody>
                  <a:tcPr marL="107978" marR="8998" marT="8998" marB="0"/>
                </a:tc>
                <a:tc>
                  <a:txBody>
                    <a:bodyPr/>
                    <a:lstStyle/>
                    <a:p>
                      <a:pPr algn="l" fontAlgn="t"/>
                      <a:r>
                        <a:rPr lang="de-DE" sz="1300" u="none" strike="noStrike">
                          <a:effectLst/>
                        </a:rPr>
                        <a:t>Sprache</a:t>
                      </a:r>
                      <a:endParaRPr lang="de-DE" sz="1300" b="0" i="0" u="none" strike="noStrike">
                        <a:solidFill>
                          <a:srgbClr val="000000"/>
                        </a:solidFill>
                        <a:effectLst/>
                        <a:latin typeface="+mn-lt"/>
                      </a:endParaRPr>
                    </a:p>
                  </a:txBody>
                  <a:tcPr marL="107978" marR="8998" marT="8998" marB="0"/>
                </a:tc>
                <a:tc>
                  <a:txBody>
                    <a:bodyPr/>
                    <a:lstStyle/>
                    <a:p>
                      <a:pPr algn="l" fontAlgn="t"/>
                      <a:r>
                        <a:rPr lang="de-DE" sz="1300" u="none" strike="noStrike">
                          <a:effectLst/>
                        </a:rPr>
                        <a:t>emotionale und soziale Entwicklung</a:t>
                      </a:r>
                      <a:endParaRPr lang="de-DE" sz="1300" b="0" i="0" u="none" strike="noStrike">
                        <a:solidFill>
                          <a:srgbClr val="000000"/>
                        </a:solidFill>
                        <a:effectLst/>
                        <a:latin typeface="+mn-lt"/>
                      </a:endParaRPr>
                    </a:p>
                  </a:txBody>
                  <a:tcPr marL="107978" marR="8998" marT="8998" marB="0"/>
                </a:tc>
                <a:tc>
                  <a:txBody>
                    <a:bodyPr/>
                    <a:lstStyle/>
                    <a:p>
                      <a:pPr algn="l" fontAlgn="t"/>
                      <a:r>
                        <a:rPr lang="de-DE" sz="1300" u="none" strike="noStrike" dirty="0">
                          <a:effectLst/>
                        </a:rPr>
                        <a:t>Summe</a:t>
                      </a:r>
                      <a:endParaRPr lang="de-DE" sz="1300" b="0" i="0" u="none" strike="noStrike" dirty="0">
                        <a:solidFill>
                          <a:srgbClr val="000000"/>
                        </a:solidFill>
                        <a:effectLst/>
                        <a:latin typeface="+mn-lt"/>
                      </a:endParaRPr>
                    </a:p>
                  </a:txBody>
                  <a:tcPr marL="107978" marR="8998" marT="8998" marB="0"/>
                </a:tc>
                <a:extLst>
                  <a:ext uri="{0D108BD9-81ED-4DB2-BD59-A6C34878D82A}">
                    <a16:rowId xmlns:a16="http://schemas.microsoft.com/office/drawing/2014/main" val="10000"/>
                  </a:ext>
                </a:extLst>
              </a:tr>
              <a:tr h="348247">
                <a:tc>
                  <a:txBody>
                    <a:bodyPr/>
                    <a:lstStyle/>
                    <a:p>
                      <a:pPr algn="ctr" fontAlgn="b"/>
                      <a:r>
                        <a:rPr lang="de-DE" sz="1300" u="none" strike="noStrike" dirty="0">
                          <a:solidFill>
                            <a:srgbClr val="FF0000"/>
                          </a:solidFill>
                          <a:effectLst/>
                        </a:rPr>
                        <a:t>Grundschule</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2.595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351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235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19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64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435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398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b="1" u="none" strike="noStrike" dirty="0">
                          <a:solidFill>
                            <a:srgbClr val="FF0000"/>
                          </a:solidFill>
                          <a:effectLst/>
                        </a:rPr>
                        <a:t>        </a:t>
                      </a:r>
                      <a:r>
                        <a:rPr lang="de-DE" sz="1300" b="1" u="none" strike="noStrike" kern="1200" dirty="0">
                          <a:solidFill>
                            <a:srgbClr val="FF0000"/>
                          </a:solidFill>
                          <a:effectLst/>
                        </a:rPr>
                        <a:t>4.097</a:t>
                      </a:r>
                      <a:r>
                        <a:rPr lang="de-DE" sz="1300" b="1" u="none" strike="noStrike" dirty="0">
                          <a:solidFill>
                            <a:srgbClr val="FF0000"/>
                          </a:solidFill>
                          <a:effectLst/>
                        </a:rPr>
                        <a:t>   </a:t>
                      </a:r>
                      <a:endParaRPr lang="de-DE" sz="1300" b="1" i="0" u="none" strike="noStrike" dirty="0">
                        <a:solidFill>
                          <a:srgbClr val="FF0000"/>
                        </a:solidFill>
                        <a:effectLst/>
                        <a:latin typeface="+mn-lt"/>
                      </a:endParaRPr>
                    </a:p>
                  </a:txBody>
                  <a:tcPr marL="8998" marR="8998" marT="8998" marB="0"/>
                </a:tc>
                <a:extLst>
                  <a:ext uri="{0D108BD9-81ED-4DB2-BD59-A6C34878D82A}">
                    <a16:rowId xmlns:a16="http://schemas.microsoft.com/office/drawing/2014/main" val="10001"/>
                  </a:ext>
                </a:extLst>
              </a:tr>
              <a:tr h="170965">
                <a:tc>
                  <a:txBody>
                    <a:bodyPr/>
                    <a:lstStyle/>
                    <a:p>
                      <a:pPr algn="ctr" fontAlgn="b"/>
                      <a:r>
                        <a:rPr lang="de-DE" sz="1300" u="none" strike="noStrike" dirty="0">
                          <a:solidFill>
                            <a:srgbClr val="FF0000"/>
                          </a:solidFill>
                          <a:effectLst/>
                        </a:rPr>
                        <a:t>darunter GS mit GMS</a:t>
                      </a:r>
                      <a:endParaRPr lang="de-DE" sz="1300" b="0" i="1" u="none" strike="noStrike" dirty="0">
                        <a:solidFill>
                          <a:srgbClr val="FF0000"/>
                        </a:solidFill>
                        <a:effectLst/>
                        <a:latin typeface="+mn-lt"/>
                      </a:endParaRPr>
                    </a:p>
                  </a:txBody>
                  <a:tcPr marL="107978" marR="8998" marT="8998" marB="0"/>
                </a:tc>
                <a:tc>
                  <a:txBody>
                    <a:bodyPr/>
                    <a:lstStyle/>
                    <a:p>
                      <a:pPr lvl="0" algn="r" fontAlgn="b"/>
                      <a:r>
                        <a:rPr lang="de-DE" sz="1300" u="none" strike="noStrike" dirty="0">
                          <a:solidFill>
                            <a:srgbClr val="FF0000"/>
                          </a:solidFill>
                          <a:effectLst/>
                        </a:rPr>
                        <a:t>       553   </a:t>
                      </a:r>
                      <a:endParaRPr lang="de-DE" sz="1300" b="0" i="1" u="none" strike="noStrike" dirty="0">
                        <a:solidFill>
                          <a:srgbClr val="FF0000"/>
                        </a:solidFill>
                        <a:effectLst/>
                        <a:latin typeface="+mn-lt"/>
                      </a:endParaRPr>
                    </a:p>
                  </a:txBody>
                  <a:tcPr marL="107978" marR="8998" marT="8998" marB="0"/>
                </a:tc>
                <a:tc>
                  <a:txBody>
                    <a:bodyPr/>
                    <a:lstStyle/>
                    <a:p>
                      <a:pPr lvl="0" algn="r" fontAlgn="b"/>
                      <a:r>
                        <a:rPr lang="de-DE" sz="1300" u="none" strike="noStrike" dirty="0">
                          <a:solidFill>
                            <a:srgbClr val="FF0000"/>
                          </a:solidFill>
                          <a:effectLst/>
                        </a:rPr>
                        <a:t>          87   </a:t>
                      </a:r>
                      <a:endParaRPr lang="de-DE" sz="1300" b="0" i="1" u="none" strike="noStrike" dirty="0">
                        <a:solidFill>
                          <a:srgbClr val="FF0000"/>
                        </a:solidFill>
                        <a:effectLst/>
                        <a:latin typeface="+mn-lt"/>
                      </a:endParaRPr>
                    </a:p>
                  </a:txBody>
                  <a:tcPr marL="107978" marR="8998" marT="8998" marB="0"/>
                </a:tc>
                <a:tc>
                  <a:txBody>
                    <a:bodyPr/>
                    <a:lstStyle/>
                    <a:p>
                      <a:pPr lvl="0" algn="r" fontAlgn="b"/>
                      <a:r>
                        <a:rPr lang="de-DE" sz="1300" u="none" strike="noStrike" dirty="0">
                          <a:solidFill>
                            <a:srgbClr val="FF0000"/>
                          </a:solidFill>
                          <a:effectLst/>
                        </a:rPr>
                        <a:t>          42   </a:t>
                      </a:r>
                      <a:endParaRPr lang="de-DE" sz="1300" b="0" i="1" u="none" strike="noStrike" dirty="0">
                        <a:solidFill>
                          <a:srgbClr val="FF0000"/>
                        </a:solidFill>
                        <a:effectLst/>
                        <a:latin typeface="+mn-lt"/>
                      </a:endParaRPr>
                    </a:p>
                  </a:txBody>
                  <a:tcPr marL="107978" marR="8998" marT="8998" marB="0"/>
                </a:tc>
                <a:tc>
                  <a:txBody>
                    <a:bodyPr/>
                    <a:lstStyle/>
                    <a:p>
                      <a:pPr lvl="0" algn="r" fontAlgn="b"/>
                      <a:r>
                        <a:rPr lang="de-DE" sz="1300" u="none" strike="noStrike" dirty="0">
                          <a:solidFill>
                            <a:srgbClr val="FF0000"/>
                          </a:solidFill>
                          <a:effectLst/>
                        </a:rPr>
                        <a:t>            2   </a:t>
                      </a:r>
                      <a:endParaRPr lang="de-DE" sz="1300" b="0" i="1" u="none" strike="noStrike" dirty="0">
                        <a:solidFill>
                          <a:srgbClr val="FF0000"/>
                        </a:solidFill>
                        <a:effectLst/>
                        <a:latin typeface="+mn-lt"/>
                      </a:endParaRPr>
                    </a:p>
                  </a:txBody>
                  <a:tcPr marL="107978" marR="8998" marT="8998" marB="0"/>
                </a:tc>
                <a:tc>
                  <a:txBody>
                    <a:bodyPr/>
                    <a:lstStyle/>
                    <a:p>
                      <a:pPr lvl="0" algn="r" fontAlgn="b"/>
                      <a:r>
                        <a:rPr lang="de-DE" sz="1300" u="none" strike="noStrike" dirty="0">
                          <a:solidFill>
                            <a:srgbClr val="FF0000"/>
                          </a:solidFill>
                          <a:effectLst/>
                        </a:rPr>
                        <a:t>          11   </a:t>
                      </a:r>
                      <a:endParaRPr lang="de-DE" sz="1300" b="0" i="1" u="none" strike="noStrike" dirty="0">
                        <a:solidFill>
                          <a:srgbClr val="FF0000"/>
                        </a:solidFill>
                        <a:effectLst/>
                        <a:latin typeface="+mn-lt"/>
                      </a:endParaRPr>
                    </a:p>
                  </a:txBody>
                  <a:tcPr marL="107978" marR="8998" marT="8998" marB="0"/>
                </a:tc>
                <a:tc>
                  <a:txBody>
                    <a:bodyPr/>
                    <a:lstStyle/>
                    <a:p>
                      <a:pPr lvl="0" algn="r" fontAlgn="b"/>
                      <a:r>
                        <a:rPr lang="de-DE" sz="1300" u="none" strike="noStrike" dirty="0">
                          <a:solidFill>
                            <a:srgbClr val="FF0000"/>
                          </a:solidFill>
                          <a:effectLst/>
                        </a:rPr>
                        <a:t>          72   </a:t>
                      </a:r>
                      <a:endParaRPr lang="de-DE" sz="1300" b="0" i="1" u="none" strike="noStrike" dirty="0">
                        <a:solidFill>
                          <a:srgbClr val="FF0000"/>
                        </a:solidFill>
                        <a:effectLst/>
                        <a:latin typeface="+mn-lt"/>
                      </a:endParaRPr>
                    </a:p>
                  </a:txBody>
                  <a:tcPr marL="107978" marR="8998" marT="8998" marB="0"/>
                </a:tc>
                <a:tc>
                  <a:txBody>
                    <a:bodyPr/>
                    <a:lstStyle/>
                    <a:p>
                      <a:pPr lvl="0" algn="r" fontAlgn="b"/>
                      <a:r>
                        <a:rPr lang="de-DE" sz="1300" u="none" strike="noStrike" dirty="0">
                          <a:solidFill>
                            <a:srgbClr val="FF0000"/>
                          </a:solidFill>
                          <a:effectLst/>
                        </a:rPr>
                        <a:t>          67   </a:t>
                      </a:r>
                      <a:endParaRPr lang="de-DE" sz="1300" b="0" i="1" u="none" strike="noStrike" dirty="0">
                        <a:solidFill>
                          <a:srgbClr val="FF0000"/>
                        </a:solidFill>
                        <a:effectLst/>
                        <a:latin typeface="+mn-lt"/>
                      </a:endParaRPr>
                    </a:p>
                  </a:txBody>
                  <a:tcPr marL="107978" marR="8998" marT="8998" marB="0"/>
                </a:tc>
                <a:tc>
                  <a:txBody>
                    <a:bodyPr/>
                    <a:lstStyle/>
                    <a:p>
                      <a:pPr lvl="0" algn="r" fontAlgn="b"/>
                      <a:r>
                        <a:rPr lang="de-DE" sz="1300" b="1" u="none" strike="noStrike" dirty="0">
                          <a:solidFill>
                            <a:srgbClr val="FF0000"/>
                          </a:solidFill>
                          <a:effectLst/>
                        </a:rPr>
                        <a:t>            834   </a:t>
                      </a:r>
                      <a:endParaRPr lang="de-DE" sz="1300" b="1" i="1" u="none" strike="noStrike" dirty="0">
                        <a:solidFill>
                          <a:srgbClr val="FF0000"/>
                        </a:solidFill>
                        <a:effectLst/>
                        <a:latin typeface="+mn-lt"/>
                      </a:endParaRPr>
                    </a:p>
                  </a:txBody>
                  <a:tcPr marL="8998" marR="8998" marT="8998" marB="0"/>
                </a:tc>
                <a:extLst>
                  <a:ext uri="{0D108BD9-81ED-4DB2-BD59-A6C34878D82A}">
                    <a16:rowId xmlns:a16="http://schemas.microsoft.com/office/drawing/2014/main" val="10002"/>
                  </a:ext>
                </a:extLst>
              </a:tr>
              <a:tr h="170965">
                <a:tc>
                  <a:txBody>
                    <a:bodyPr/>
                    <a:lstStyle/>
                    <a:p>
                      <a:pPr algn="ctr" fontAlgn="b"/>
                      <a:r>
                        <a:rPr lang="de-DE" sz="1300" u="none" strike="noStrike" dirty="0">
                          <a:solidFill>
                            <a:srgbClr val="FF0000"/>
                          </a:solidFill>
                          <a:effectLst/>
                        </a:rPr>
                        <a:t>Haupt- und Werkreal-schulen</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1.019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86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17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3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9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32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134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a:t>
                      </a:r>
                      <a:r>
                        <a:rPr lang="de-DE" sz="1300" b="1" u="none" strike="noStrike" dirty="0">
                          <a:solidFill>
                            <a:srgbClr val="FF0000"/>
                          </a:solidFill>
                          <a:effectLst/>
                        </a:rPr>
                        <a:t>1.300</a:t>
                      </a:r>
                      <a:r>
                        <a:rPr lang="de-DE" sz="1300" u="none" strike="noStrike" dirty="0">
                          <a:solidFill>
                            <a:srgbClr val="FF0000"/>
                          </a:solidFill>
                          <a:effectLst/>
                        </a:rPr>
                        <a:t>   </a:t>
                      </a:r>
                      <a:endParaRPr lang="de-DE" sz="1300" b="1" i="0" u="none" strike="noStrike" dirty="0">
                        <a:solidFill>
                          <a:srgbClr val="FF0000"/>
                        </a:solidFill>
                        <a:effectLst/>
                        <a:latin typeface="+mn-lt"/>
                      </a:endParaRPr>
                    </a:p>
                  </a:txBody>
                  <a:tcPr marL="8998" marR="8998" marT="8998" marB="0"/>
                </a:tc>
                <a:extLst>
                  <a:ext uri="{0D108BD9-81ED-4DB2-BD59-A6C34878D82A}">
                    <a16:rowId xmlns:a16="http://schemas.microsoft.com/office/drawing/2014/main" val="10003"/>
                  </a:ext>
                </a:extLst>
              </a:tr>
              <a:tr h="211872">
                <a:tc>
                  <a:txBody>
                    <a:bodyPr/>
                    <a:lstStyle/>
                    <a:p>
                      <a:pPr algn="ctr" fontAlgn="b"/>
                      <a:r>
                        <a:rPr lang="de-DE" sz="1300" u="none" strike="noStrike" dirty="0">
                          <a:effectLst/>
                        </a:rPr>
                        <a:t>Realschulen</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116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29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34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11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a:effectLst/>
                        </a:rPr>
                        <a:t>              35   </a:t>
                      </a:r>
                      <a:endParaRPr lang="de-DE" sz="1300" b="0" i="0" u="none" strike="noStrike">
                        <a:solidFill>
                          <a:srgbClr val="000000"/>
                        </a:solidFill>
                        <a:effectLst/>
                        <a:latin typeface="+mn-lt"/>
                      </a:endParaRPr>
                    </a:p>
                  </a:txBody>
                  <a:tcPr marL="8998" marR="8998" marT="8998" marB="0"/>
                </a:tc>
                <a:tc>
                  <a:txBody>
                    <a:bodyPr/>
                    <a:lstStyle/>
                    <a:p>
                      <a:pPr lvl="0" algn="r" fontAlgn="b"/>
                      <a:r>
                        <a:rPr lang="de-DE" sz="1300" u="none" strike="noStrike" dirty="0">
                          <a:effectLst/>
                        </a:rPr>
                        <a:t>           12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a:effectLst/>
                        </a:rPr>
                        <a:t>            105   </a:t>
                      </a:r>
                      <a:endParaRPr lang="de-DE" sz="1300" b="0" i="0" u="none" strike="noStrike">
                        <a:solidFill>
                          <a:srgbClr val="000000"/>
                        </a:solidFill>
                        <a:effectLst/>
                        <a:latin typeface="+mn-lt"/>
                      </a:endParaRPr>
                    </a:p>
                  </a:txBody>
                  <a:tcPr marL="8998" marR="8998" marT="8998" marB="0"/>
                </a:tc>
                <a:tc>
                  <a:txBody>
                    <a:bodyPr/>
                    <a:lstStyle/>
                    <a:p>
                      <a:pPr lvl="0" algn="r" fontAlgn="b"/>
                      <a:r>
                        <a:rPr lang="de-DE" sz="1300" u="none" strike="noStrike" dirty="0">
                          <a:effectLst/>
                        </a:rPr>
                        <a:t>      342   </a:t>
                      </a:r>
                      <a:endParaRPr lang="de-DE" sz="1300" b="1" i="0" u="none" strike="noStrike" dirty="0">
                        <a:solidFill>
                          <a:srgbClr val="000000"/>
                        </a:solidFill>
                        <a:effectLst/>
                        <a:latin typeface="+mn-lt"/>
                      </a:endParaRPr>
                    </a:p>
                  </a:txBody>
                  <a:tcPr marL="8998" marR="8998" marT="8998" marB="0"/>
                </a:tc>
                <a:extLst>
                  <a:ext uri="{0D108BD9-81ED-4DB2-BD59-A6C34878D82A}">
                    <a16:rowId xmlns:a16="http://schemas.microsoft.com/office/drawing/2014/main" val="10004"/>
                  </a:ext>
                </a:extLst>
              </a:tr>
              <a:tr h="266218">
                <a:tc>
                  <a:txBody>
                    <a:bodyPr/>
                    <a:lstStyle/>
                    <a:p>
                      <a:pPr algn="ctr" fontAlgn="b"/>
                      <a:r>
                        <a:rPr lang="de-DE" sz="1300" u="none" strike="noStrike" dirty="0">
                          <a:effectLst/>
                        </a:rPr>
                        <a:t>Gymnasien</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5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6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1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9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21   </a:t>
                      </a:r>
                      <a:endParaRPr lang="de-DE" sz="1300" b="1" i="0" u="none" strike="noStrike" dirty="0">
                        <a:solidFill>
                          <a:srgbClr val="000000"/>
                        </a:solidFill>
                        <a:effectLst/>
                        <a:latin typeface="+mn-lt"/>
                      </a:endParaRPr>
                    </a:p>
                  </a:txBody>
                  <a:tcPr marL="8998" marR="8998" marT="8998" marB="0"/>
                </a:tc>
                <a:extLst>
                  <a:ext uri="{0D108BD9-81ED-4DB2-BD59-A6C34878D82A}">
                    <a16:rowId xmlns:a16="http://schemas.microsoft.com/office/drawing/2014/main" val="10005"/>
                  </a:ext>
                </a:extLst>
              </a:tr>
              <a:tr h="170965">
                <a:tc>
                  <a:txBody>
                    <a:bodyPr/>
                    <a:lstStyle/>
                    <a:p>
                      <a:pPr algn="ctr" fontAlgn="b"/>
                      <a:endParaRPr lang="de-DE" sz="1300" u="none" strike="noStrike" dirty="0">
                        <a:solidFill>
                          <a:srgbClr val="FF0000"/>
                        </a:solidFill>
                        <a:effectLst/>
                      </a:endParaRPr>
                    </a:p>
                    <a:p>
                      <a:pPr algn="ctr" fontAlgn="b"/>
                      <a:r>
                        <a:rPr lang="de-DE" sz="1300" u="none" strike="noStrike" dirty="0">
                          <a:solidFill>
                            <a:srgbClr val="FF0000"/>
                          </a:solidFill>
                          <a:effectLst/>
                        </a:rPr>
                        <a:t>Gemeinschaftsschulen</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a:t>
                      </a:r>
                    </a:p>
                    <a:p>
                      <a:pPr lvl="0" algn="r" fontAlgn="b"/>
                      <a:r>
                        <a:rPr lang="de-DE" sz="1300" u="none" strike="noStrike" dirty="0">
                          <a:solidFill>
                            <a:srgbClr val="FF0000"/>
                          </a:solidFill>
                          <a:effectLst/>
                        </a:rPr>
                        <a:t>  1.549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a:t>
                      </a:r>
                    </a:p>
                    <a:p>
                      <a:pPr lvl="0" algn="r" fontAlgn="b"/>
                      <a:r>
                        <a:rPr lang="de-DE" sz="1300" u="none" strike="noStrike" dirty="0">
                          <a:solidFill>
                            <a:srgbClr val="FF0000"/>
                          </a:solidFill>
                          <a:effectLst/>
                        </a:rPr>
                        <a:t>      174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a:t>
                      </a:r>
                    </a:p>
                    <a:p>
                      <a:pPr lvl="0" algn="r" fontAlgn="b"/>
                      <a:r>
                        <a:rPr lang="de-DE" sz="1300" u="none" strike="noStrike" dirty="0">
                          <a:solidFill>
                            <a:srgbClr val="FF0000"/>
                          </a:solidFill>
                          <a:effectLst/>
                        </a:rPr>
                        <a:t>    59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a:t>
                      </a:r>
                    </a:p>
                    <a:p>
                      <a:pPr lvl="0" algn="r" fontAlgn="b"/>
                      <a:r>
                        <a:rPr lang="de-DE" sz="1300" u="none" strike="noStrike" dirty="0">
                          <a:solidFill>
                            <a:srgbClr val="FF0000"/>
                          </a:solidFill>
                          <a:effectLst/>
                        </a:rPr>
                        <a:t>    8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a:t>
                      </a:r>
                    </a:p>
                    <a:p>
                      <a:pPr lvl="0" algn="r" fontAlgn="b"/>
                      <a:r>
                        <a:rPr lang="de-DE" sz="1300" u="none" strike="noStrike" dirty="0">
                          <a:solidFill>
                            <a:srgbClr val="FF0000"/>
                          </a:solidFill>
                          <a:effectLst/>
                        </a:rPr>
                        <a:t> 31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a:t>
                      </a:r>
                    </a:p>
                    <a:p>
                      <a:pPr lvl="0" algn="r" fontAlgn="b"/>
                      <a:r>
                        <a:rPr lang="de-DE" sz="1300" u="none" strike="noStrike" dirty="0">
                          <a:solidFill>
                            <a:srgbClr val="FF0000"/>
                          </a:solidFill>
                          <a:effectLst/>
                        </a:rPr>
                        <a:t>  101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a:t>
                      </a:r>
                    </a:p>
                    <a:p>
                      <a:pPr lvl="0" algn="r" fontAlgn="b"/>
                      <a:r>
                        <a:rPr lang="de-DE" sz="1300" u="none" strike="noStrike" dirty="0">
                          <a:solidFill>
                            <a:srgbClr val="FF0000"/>
                          </a:solidFill>
                          <a:effectLst/>
                        </a:rPr>
                        <a:t> 155   </a:t>
                      </a:r>
                      <a:endParaRPr lang="de-DE" sz="1300" b="0" i="0" u="none" strike="noStrike" dirty="0">
                        <a:solidFill>
                          <a:srgbClr val="FF0000"/>
                        </a:solidFill>
                        <a:effectLst/>
                        <a:latin typeface="+mn-lt"/>
                      </a:endParaRPr>
                    </a:p>
                  </a:txBody>
                  <a:tcPr marL="8998" marR="8998" marT="8998" marB="0"/>
                </a:tc>
                <a:tc>
                  <a:txBody>
                    <a:bodyPr/>
                    <a:lstStyle/>
                    <a:p>
                      <a:pPr lvl="0" algn="r" fontAlgn="b"/>
                      <a:r>
                        <a:rPr lang="de-DE" sz="1300" u="none" strike="noStrike" dirty="0">
                          <a:solidFill>
                            <a:srgbClr val="FF0000"/>
                          </a:solidFill>
                          <a:effectLst/>
                        </a:rPr>
                        <a:t>      </a:t>
                      </a:r>
                    </a:p>
                    <a:p>
                      <a:pPr lvl="0" algn="r" fontAlgn="b"/>
                      <a:r>
                        <a:rPr lang="de-DE" sz="1300" u="none" strike="noStrike" dirty="0">
                          <a:solidFill>
                            <a:srgbClr val="FF0000"/>
                          </a:solidFill>
                          <a:effectLst/>
                        </a:rPr>
                        <a:t>  </a:t>
                      </a:r>
                      <a:r>
                        <a:rPr lang="de-DE" sz="1300" b="1" u="none" strike="noStrike" dirty="0">
                          <a:solidFill>
                            <a:srgbClr val="FF0000"/>
                          </a:solidFill>
                          <a:effectLst/>
                        </a:rPr>
                        <a:t>2.077  </a:t>
                      </a:r>
                      <a:r>
                        <a:rPr lang="de-DE" sz="1300" u="none" strike="noStrike" dirty="0">
                          <a:solidFill>
                            <a:srgbClr val="FF0000"/>
                          </a:solidFill>
                          <a:effectLst/>
                        </a:rPr>
                        <a:t> </a:t>
                      </a:r>
                      <a:endParaRPr lang="de-DE" sz="1300" b="1" i="0" u="none" strike="noStrike" dirty="0">
                        <a:solidFill>
                          <a:srgbClr val="FF0000"/>
                        </a:solidFill>
                        <a:effectLst/>
                        <a:latin typeface="+mn-lt"/>
                      </a:endParaRPr>
                    </a:p>
                  </a:txBody>
                  <a:tcPr marL="8998" marR="8998" marT="8998" marB="0"/>
                </a:tc>
                <a:extLst>
                  <a:ext uri="{0D108BD9-81ED-4DB2-BD59-A6C34878D82A}">
                    <a16:rowId xmlns:a16="http://schemas.microsoft.com/office/drawing/2014/main" val="10006"/>
                  </a:ext>
                </a:extLst>
              </a:tr>
              <a:tr h="170965">
                <a:tc>
                  <a:txBody>
                    <a:bodyPr/>
                    <a:lstStyle/>
                    <a:p>
                      <a:pPr algn="ctr" fontAlgn="b"/>
                      <a:r>
                        <a:rPr lang="de-DE" sz="1300" u="none" strike="noStrike" dirty="0">
                          <a:effectLst/>
                        </a:rPr>
                        <a:t>Integrierte Schulformen</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3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a:effectLst/>
                        </a:rPr>
                        <a:t>                2   </a:t>
                      </a:r>
                      <a:endParaRPr lang="de-DE" sz="1300" b="0" i="0" u="none" strike="noStrike">
                        <a:solidFill>
                          <a:srgbClr val="000000"/>
                        </a:solidFill>
                        <a:effectLst/>
                        <a:latin typeface="+mn-lt"/>
                      </a:endParaRPr>
                    </a:p>
                  </a:txBody>
                  <a:tcPr marL="8998" marR="8998" marT="8998" marB="0"/>
                </a:tc>
                <a:tc>
                  <a:txBody>
                    <a:bodyPr/>
                    <a:lstStyle/>
                    <a:p>
                      <a:pPr lvl="0" algn="r" fontAlgn="b"/>
                      <a:r>
                        <a:rPr lang="de-DE" sz="1300" u="none" strike="noStrike">
                          <a:effectLst/>
                        </a:rPr>
                        <a:t>                4   </a:t>
                      </a:r>
                      <a:endParaRPr lang="de-DE" sz="1300" b="0" i="0" u="none" strike="noStrike">
                        <a:solidFill>
                          <a:srgbClr val="000000"/>
                        </a:solidFill>
                        <a:effectLst/>
                        <a:latin typeface="+mn-lt"/>
                      </a:endParaRPr>
                    </a:p>
                  </a:txBody>
                  <a:tcPr marL="8998" marR="8998" marT="8998" marB="0"/>
                </a:tc>
                <a:tc>
                  <a:txBody>
                    <a:bodyPr/>
                    <a:lstStyle/>
                    <a:p>
                      <a:pPr lvl="0" algn="r" fontAlgn="b"/>
                      <a:r>
                        <a:rPr lang="de-DE" sz="1300" u="none" strike="noStrike" dirty="0">
                          <a:effectLst/>
                        </a:rPr>
                        <a:t>              -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1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10   </a:t>
                      </a:r>
                      <a:endParaRPr lang="de-DE" sz="1300" b="1" i="0" u="none" strike="noStrike" dirty="0">
                        <a:solidFill>
                          <a:srgbClr val="000000"/>
                        </a:solidFill>
                        <a:effectLst/>
                        <a:latin typeface="+mn-lt"/>
                      </a:endParaRPr>
                    </a:p>
                  </a:txBody>
                  <a:tcPr marL="8998" marR="8998" marT="8998" marB="0"/>
                </a:tc>
                <a:extLst>
                  <a:ext uri="{0D108BD9-81ED-4DB2-BD59-A6C34878D82A}">
                    <a16:rowId xmlns:a16="http://schemas.microsoft.com/office/drawing/2014/main" val="10007"/>
                  </a:ext>
                </a:extLst>
              </a:tr>
              <a:tr h="170965">
                <a:tc>
                  <a:txBody>
                    <a:bodyPr/>
                    <a:lstStyle/>
                    <a:p>
                      <a:pPr algn="ctr" fontAlgn="b"/>
                      <a:r>
                        <a:rPr lang="de-DE" sz="1300" u="none" strike="noStrike" dirty="0">
                          <a:effectLst/>
                        </a:rPr>
                        <a:t>Freie Waldorfschulen</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34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a:effectLst/>
                        </a:rPr>
                        <a:t>              48   </a:t>
                      </a:r>
                      <a:endParaRPr lang="de-DE" sz="1300" b="0" i="0" u="none" strike="noStrike">
                        <a:solidFill>
                          <a:srgbClr val="000000"/>
                        </a:solidFill>
                        <a:effectLst/>
                        <a:latin typeface="+mn-lt"/>
                      </a:endParaRPr>
                    </a:p>
                  </a:txBody>
                  <a:tcPr marL="8998" marR="8998" marT="8998" marB="0"/>
                </a:tc>
                <a:tc>
                  <a:txBody>
                    <a:bodyPr/>
                    <a:lstStyle/>
                    <a:p>
                      <a:pPr lvl="0" algn="r" fontAlgn="b"/>
                      <a:r>
                        <a:rPr lang="de-DE" sz="1300" u="none" strike="noStrike">
                          <a:effectLst/>
                        </a:rPr>
                        <a:t>                4   </a:t>
                      </a:r>
                      <a:endParaRPr lang="de-DE" sz="1300" b="0" i="0" u="none" strike="noStrike">
                        <a:solidFill>
                          <a:srgbClr val="000000"/>
                        </a:solidFill>
                        <a:effectLst/>
                        <a:latin typeface="+mn-lt"/>
                      </a:endParaRPr>
                    </a:p>
                  </a:txBody>
                  <a:tcPr marL="8998" marR="8998" marT="8998" marB="0"/>
                </a:tc>
                <a:tc>
                  <a:txBody>
                    <a:bodyPr/>
                    <a:lstStyle/>
                    <a:p>
                      <a:pPr lvl="0" algn="r" fontAlgn="b"/>
                      <a:r>
                        <a:rPr lang="de-DE" sz="1300" u="none" strike="noStrike">
                          <a:effectLst/>
                        </a:rPr>
                        <a:t>              -     </a:t>
                      </a:r>
                      <a:endParaRPr lang="de-DE" sz="1300" b="0" i="0" u="none" strike="noStrike">
                        <a:solidFill>
                          <a:srgbClr val="000000"/>
                        </a:solidFill>
                        <a:effectLst/>
                        <a:latin typeface="+mn-lt"/>
                      </a:endParaRPr>
                    </a:p>
                  </a:txBody>
                  <a:tcPr marL="8998" marR="8998" marT="8998" marB="0"/>
                </a:tc>
                <a:tc>
                  <a:txBody>
                    <a:bodyPr/>
                    <a:lstStyle/>
                    <a:p>
                      <a:pPr lvl="0" algn="r" fontAlgn="b"/>
                      <a:r>
                        <a:rPr lang="de-DE" sz="1300" u="none" strike="noStrike" dirty="0">
                          <a:effectLst/>
                        </a:rPr>
                        <a:t>1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a:effectLst/>
                        </a:rPr>
                        <a:t>                1   </a:t>
                      </a:r>
                      <a:endParaRPr lang="de-DE" sz="1300" b="0" i="0" u="none" strike="noStrike">
                        <a:solidFill>
                          <a:srgbClr val="000000"/>
                        </a:solidFill>
                        <a:effectLst/>
                        <a:latin typeface="+mn-lt"/>
                      </a:endParaRPr>
                    </a:p>
                  </a:txBody>
                  <a:tcPr marL="8998" marR="8998" marT="8998" marB="0"/>
                </a:tc>
                <a:tc>
                  <a:txBody>
                    <a:bodyPr/>
                    <a:lstStyle/>
                    <a:p>
                      <a:pPr lvl="0" algn="r" fontAlgn="b"/>
                      <a:r>
                        <a:rPr lang="de-DE" sz="1300" u="none" strike="noStrike" dirty="0">
                          <a:effectLst/>
                        </a:rPr>
                        <a:t>              11   </a:t>
                      </a:r>
                      <a:endParaRPr lang="de-DE" sz="1300" b="0"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99   </a:t>
                      </a:r>
                      <a:endParaRPr lang="de-DE" sz="1300" b="1" i="0" u="none" strike="noStrike" dirty="0">
                        <a:solidFill>
                          <a:srgbClr val="000000"/>
                        </a:solidFill>
                        <a:effectLst/>
                        <a:latin typeface="+mn-lt"/>
                      </a:endParaRPr>
                    </a:p>
                  </a:txBody>
                  <a:tcPr marL="8998" marR="8998" marT="8998" marB="0"/>
                </a:tc>
                <a:extLst>
                  <a:ext uri="{0D108BD9-81ED-4DB2-BD59-A6C34878D82A}">
                    <a16:rowId xmlns:a16="http://schemas.microsoft.com/office/drawing/2014/main" val="10008"/>
                  </a:ext>
                </a:extLst>
              </a:tr>
              <a:tr h="315879">
                <a:tc>
                  <a:txBody>
                    <a:bodyPr/>
                    <a:lstStyle/>
                    <a:p>
                      <a:pPr algn="ctr" fontAlgn="b"/>
                      <a:r>
                        <a:rPr lang="de-DE" sz="1300" u="none" strike="noStrike" dirty="0">
                          <a:effectLst/>
                        </a:rPr>
                        <a:t>Insgesamt</a:t>
                      </a:r>
                      <a:endParaRPr lang="de-DE" sz="1300" b="1"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a:t>
                      </a:r>
                      <a:r>
                        <a:rPr lang="de-DE" sz="1300" u="none" strike="noStrike" kern="1200" dirty="0">
                          <a:effectLst/>
                        </a:rPr>
                        <a:t>5.316</a:t>
                      </a:r>
                      <a:r>
                        <a:rPr lang="de-DE" sz="1300" u="none" strike="noStrike" dirty="0">
                          <a:effectLst/>
                        </a:rPr>
                        <a:t>    </a:t>
                      </a:r>
                      <a:endParaRPr lang="de-DE" sz="1300" b="1"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690   </a:t>
                      </a:r>
                      <a:endParaRPr lang="de-DE" sz="1300" b="1"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358   </a:t>
                      </a:r>
                      <a:endParaRPr lang="de-DE" sz="1300" b="1"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47   </a:t>
                      </a:r>
                      <a:endParaRPr lang="de-DE" sz="1300" b="1"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141   </a:t>
                      </a:r>
                      <a:endParaRPr lang="de-DE" sz="1300" b="1"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581   </a:t>
                      </a:r>
                      <a:endParaRPr lang="de-DE" sz="1300" b="1"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813   </a:t>
                      </a:r>
                      <a:endParaRPr lang="de-DE" sz="1300" b="1" i="0" u="none" strike="noStrike" dirty="0">
                        <a:solidFill>
                          <a:srgbClr val="000000"/>
                        </a:solidFill>
                        <a:effectLst/>
                        <a:latin typeface="+mn-lt"/>
                      </a:endParaRPr>
                    </a:p>
                  </a:txBody>
                  <a:tcPr marL="8998" marR="8998" marT="8998" marB="0"/>
                </a:tc>
                <a:tc>
                  <a:txBody>
                    <a:bodyPr/>
                    <a:lstStyle/>
                    <a:p>
                      <a:pPr lvl="0" algn="r" fontAlgn="b"/>
                      <a:r>
                        <a:rPr lang="de-DE" sz="1300" u="none" strike="noStrike" dirty="0">
                          <a:effectLst/>
                        </a:rPr>
                        <a:t>      7.946   </a:t>
                      </a:r>
                      <a:endParaRPr lang="de-DE" sz="1300" b="1" i="0" u="none" strike="noStrike" dirty="0">
                        <a:solidFill>
                          <a:srgbClr val="000000"/>
                        </a:solidFill>
                        <a:effectLst/>
                        <a:latin typeface="+mn-lt"/>
                      </a:endParaRPr>
                    </a:p>
                  </a:txBody>
                  <a:tcPr marL="8998" marR="8998" marT="8998" marB="0"/>
                </a:tc>
                <a:extLst>
                  <a:ext uri="{0D108BD9-81ED-4DB2-BD59-A6C34878D82A}">
                    <a16:rowId xmlns:a16="http://schemas.microsoft.com/office/drawing/2014/main" val="10009"/>
                  </a:ext>
                </a:extLst>
              </a:tr>
              <a:tr h="170965">
                <a:tc gridSpan="2">
                  <a:txBody>
                    <a:bodyPr/>
                    <a:lstStyle/>
                    <a:p>
                      <a:pPr algn="l" fontAlgn="b"/>
                      <a:r>
                        <a:rPr lang="de-DE" sz="1300" u="none" strike="noStrike" dirty="0">
                          <a:effectLst/>
                        </a:rPr>
                        <a:t> </a:t>
                      </a:r>
                      <a:endParaRPr lang="de-DE" sz="1300" b="0" i="1" u="none" strike="noStrike" dirty="0">
                        <a:solidFill>
                          <a:srgbClr val="000000"/>
                        </a:solidFill>
                        <a:effectLst/>
                        <a:latin typeface="+mn-lt"/>
                      </a:endParaRPr>
                    </a:p>
                  </a:txBody>
                  <a:tcPr marL="107978" marR="8998" marT="8998" marB="0"/>
                </a:tc>
                <a:tc hMerge="1">
                  <a:txBody>
                    <a:bodyPr/>
                    <a:lstStyle/>
                    <a:p>
                      <a:pPr lvl="0" algn="r" fontAlgn="b"/>
                      <a:endParaRPr lang="de-DE" sz="1200" b="0" i="1" u="none" strike="noStrike" dirty="0">
                        <a:solidFill>
                          <a:srgbClr val="000000"/>
                        </a:solidFill>
                        <a:effectLst/>
                        <a:latin typeface="+mn-lt"/>
                      </a:endParaRPr>
                    </a:p>
                  </a:txBody>
                  <a:tcPr marL="107978" marR="8998" marT="8998" marB="0" anchor="b"/>
                </a:tc>
                <a:tc>
                  <a:txBody>
                    <a:bodyPr/>
                    <a:lstStyle/>
                    <a:p>
                      <a:pPr lvl="0" algn="r" fontAlgn="b"/>
                      <a:r>
                        <a:rPr lang="de-DE" sz="1300" u="none" strike="noStrike" dirty="0">
                          <a:effectLst/>
                        </a:rPr>
                        <a:t> </a:t>
                      </a:r>
                      <a:endParaRPr lang="de-DE" sz="1300" b="0" i="1" u="none" strike="noStrike" dirty="0">
                        <a:solidFill>
                          <a:srgbClr val="000000"/>
                        </a:solidFill>
                        <a:effectLst/>
                        <a:latin typeface="+mn-lt"/>
                      </a:endParaRPr>
                    </a:p>
                  </a:txBody>
                  <a:tcPr marL="107978" marR="8998" marT="8998" marB="0"/>
                </a:tc>
                <a:tc>
                  <a:txBody>
                    <a:bodyPr/>
                    <a:lstStyle/>
                    <a:p>
                      <a:pPr lvl="0" algn="r" fontAlgn="b"/>
                      <a:r>
                        <a:rPr lang="de-DE" sz="1300" u="none" strike="noStrike" dirty="0">
                          <a:effectLst/>
                        </a:rPr>
                        <a:t> </a:t>
                      </a:r>
                      <a:endParaRPr lang="de-DE" sz="1300" b="0" i="1" u="none" strike="noStrike" dirty="0">
                        <a:solidFill>
                          <a:srgbClr val="000000"/>
                        </a:solidFill>
                        <a:effectLst/>
                        <a:latin typeface="+mn-lt"/>
                      </a:endParaRPr>
                    </a:p>
                  </a:txBody>
                  <a:tcPr marL="107978" marR="8998" marT="8998" marB="0"/>
                </a:tc>
                <a:tc>
                  <a:txBody>
                    <a:bodyPr/>
                    <a:lstStyle/>
                    <a:p>
                      <a:pPr lvl="0" algn="r" fontAlgn="b"/>
                      <a:r>
                        <a:rPr lang="de-DE" sz="1300" u="none" strike="noStrike" dirty="0">
                          <a:effectLst/>
                        </a:rPr>
                        <a:t> </a:t>
                      </a:r>
                      <a:endParaRPr lang="de-DE" sz="1300" b="0" i="1" u="none" strike="noStrike" dirty="0">
                        <a:solidFill>
                          <a:srgbClr val="000000"/>
                        </a:solidFill>
                        <a:effectLst/>
                        <a:latin typeface="+mn-lt"/>
                      </a:endParaRPr>
                    </a:p>
                  </a:txBody>
                  <a:tcPr marL="107978" marR="8998" marT="8998" marB="0"/>
                </a:tc>
                <a:tc>
                  <a:txBody>
                    <a:bodyPr/>
                    <a:lstStyle/>
                    <a:p>
                      <a:pPr lvl="0" algn="r" fontAlgn="b"/>
                      <a:r>
                        <a:rPr lang="de-DE" sz="1300" u="none" strike="noStrike" dirty="0">
                          <a:effectLst/>
                        </a:rPr>
                        <a:t> </a:t>
                      </a:r>
                      <a:endParaRPr lang="de-DE" sz="1300" b="0" i="1" u="none" strike="noStrike" dirty="0">
                        <a:solidFill>
                          <a:srgbClr val="000000"/>
                        </a:solidFill>
                        <a:effectLst/>
                        <a:latin typeface="+mn-lt"/>
                      </a:endParaRPr>
                    </a:p>
                  </a:txBody>
                  <a:tcPr marL="107978" marR="8998" marT="8998" marB="0"/>
                </a:tc>
                <a:tc>
                  <a:txBody>
                    <a:bodyPr/>
                    <a:lstStyle/>
                    <a:p>
                      <a:pPr lvl="0" algn="r" fontAlgn="b"/>
                      <a:r>
                        <a:rPr lang="de-DE" sz="1300" u="none" strike="noStrike" dirty="0">
                          <a:effectLst/>
                        </a:rPr>
                        <a:t> </a:t>
                      </a:r>
                      <a:endParaRPr lang="de-DE" sz="1300" b="0" i="1" u="none" strike="noStrike" dirty="0">
                        <a:solidFill>
                          <a:srgbClr val="000000"/>
                        </a:solidFill>
                        <a:effectLst/>
                        <a:latin typeface="+mn-lt"/>
                      </a:endParaRPr>
                    </a:p>
                  </a:txBody>
                  <a:tcPr marL="107978" marR="8998" marT="8998" marB="0"/>
                </a:tc>
                <a:tc>
                  <a:txBody>
                    <a:bodyPr/>
                    <a:lstStyle/>
                    <a:p>
                      <a:pPr lvl="0" algn="r" fontAlgn="b"/>
                      <a:r>
                        <a:rPr lang="de-DE" sz="1300" u="none" strike="noStrike" dirty="0">
                          <a:effectLst/>
                        </a:rPr>
                        <a:t> </a:t>
                      </a:r>
                      <a:endParaRPr lang="de-DE" sz="1300" b="0" i="1" u="none" strike="noStrike" dirty="0">
                        <a:solidFill>
                          <a:srgbClr val="000000"/>
                        </a:solidFill>
                        <a:effectLst/>
                        <a:latin typeface="+mn-lt"/>
                      </a:endParaRPr>
                    </a:p>
                  </a:txBody>
                  <a:tcPr marL="107978" marR="8998" marT="8998" marB="0"/>
                </a:tc>
                <a:tc>
                  <a:txBody>
                    <a:bodyPr/>
                    <a:lstStyle/>
                    <a:p>
                      <a:pPr lvl="0" algn="r" fontAlgn="b"/>
                      <a:r>
                        <a:rPr lang="de-DE" sz="1300" u="none" strike="noStrike" dirty="0">
                          <a:effectLst/>
                        </a:rPr>
                        <a:t>   </a:t>
                      </a:r>
                      <a:endParaRPr lang="de-DE" sz="1300" b="1" i="1" u="none" strike="noStrike" dirty="0">
                        <a:solidFill>
                          <a:srgbClr val="000000"/>
                        </a:solidFill>
                        <a:effectLst/>
                        <a:latin typeface="+mn-lt"/>
                      </a:endParaRPr>
                    </a:p>
                  </a:txBody>
                  <a:tcPr marL="8998" marR="8998" marT="8998" marB="0"/>
                </a:tc>
                <a:extLst>
                  <a:ext uri="{0D108BD9-81ED-4DB2-BD59-A6C34878D82A}">
                    <a16:rowId xmlns:a16="http://schemas.microsoft.com/office/drawing/2014/main" val="10010"/>
                  </a:ext>
                </a:extLst>
              </a:tr>
            </a:tbl>
          </a:graphicData>
        </a:graphic>
      </p:graphicFrame>
      <p:sp>
        <p:nvSpPr>
          <p:cNvPr id="8" name="Textfeld 7"/>
          <p:cNvSpPr txBox="1"/>
          <p:nvPr/>
        </p:nvSpPr>
        <p:spPr>
          <a:xfrm>
            <a:off x="2066013" y="5965216"/>
            <a:ext cx="8334363" cy="523220"/>
          </a:xfrm>
          <a:prstGeom prst="rect">
            <a:avLst/>
          </a:prstGeom>
          <a:noFill/>
        </p:spPr>
        <p:txBody>
          <a:bodyPr wrap="square" rtlCol="0">
            <a:spAutoFit/>
          </a:bodyPr>
          <a:lstStyle/>
          <a:p>
            <a:pPr marL="92075" indent="-92075"/>
            <a:r>
              <a:rPr lang="de-DE" sz="1400" dirty="0"/>
              <a:t>57.285 Schüler/innen haben Anspruch auf ein sonderpädagogisches Bildungsangebot</a:t>
            </a:r>
          </a:p>
          <a:p>
            <a:pPr marL="92075" indent="-92075"/>
            <a:r>
              <a:rPr lang="de-DE" sz="1400" dirty="0"/>
              <a:t>  7.949 Schüler/innen sind an allgemeinen Schulen</a:t>
            </a:r>
          </a:p>
        </p:txBody>
      </p:sp>
      <p:pic>
        <p:nvPicPr>
          <p:cNvPr id="6" name="Picture 2" descr="C:\Users\Kratzmeier\AppData\Local\Microsoft\Windows\INetCache\IE\WSQRW69M\ear-159306_960_720[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97831" y="2336926"/>
            <a:ext cx="233809" cy="38086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Kratzmeier\AppData\Local\Microsoft\Windows\INetCache\IE\HY8IREVX\Talk[1].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87277" y="2387328"/>
            <a:ext cx="404971" cy="25251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Kratzmeier\AppData\Local\Microsoft\Windows\INetCache\IE\WSQRW69M\eye-309166_960_72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34282" y="2419078"/>
            <a:ext cx="578047" cy="300464"/>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Program Files\Microsoft Office\MEDIA\CAGCAT10\j0286034.wmf"/>
          <p:cNvPicPr>
            <a:picLocks noChangeAspect="1" noChangeArrowheads="1"/>
          </p:cNvPicPr>
          <p:nvPr/>
        </p:nvPicPr>
        <p:blipFill>
          <a:blip r:embed="rId9">
            <a:grayscl/>
            <a:extLst>
              <a:ext uri="{28A0092B-C50C-407E-A947-70E740481C1C}">
                <a14:useLocalDpi xmlns:a14="http://schemas.microsoft.com/office/drawing/2010/main" val="0"/>
              </a:ext>
            </a:extLst>
          </a:blip>
          <a:srcRect/>
          <a:stretch>
            <a:fillRect/>
          </a:stretch>
        </p:blipFill>
        <p:spPr bwMode="auto">
          <a:xfrm>
            <a:off x="9199486" y="2265133"/>
            <a:ext cx="459486" cy="442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7287809"/>
      </p:ext>
    </p:extLst>
  </p:cSld>
  <p:clrMapOvr>
    <a:masterClrMapping/>
  </p:clrMapOvr>
  <mc:AlternateContent xmlns:mc="http://schemas.openxmlformats.org/markup-compatibility/2006" xmlns:p14="http://schemas.microsoft.com/office/powerpoint/2010/main">
    <mc:Choice Requires="p14">
      <p:transition spd="slow" p14:dur="2000" advTm="15631"/>
    </mc:Choice>
    <mc:Fallback xmlns="">
      <p:transition spd="slow" advTm="1563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7116E1-BE7C-42FF-8719-97E6AD0F73C2}"/>
              </a:ext>
            </a:extLst>
          </p:cNvPr>
          <p:cNvSpPr>
            <a:spLocks noGrp="1"/>
          </p:cNvSpPr>
          <p:nvPr>
            <p:ph type="title"/>
          </p:nvPr>
        </p:nvSpPr>
        <p:spPr>
          <a:xfrm>
            <a:off x="838200" y="366407"/>
            <a:ext cx="9912927" cy="646545"/>
          </a:xfrm>
        </p:spPr>
        <p:txBody>
          <a:bodyPr>
            <a:normAutofit fontScale="90000"/>
          </a:bodyPr>
          <a:lstStyle/>
          <a:p>
            <a:pPr algn="ctr"/>
            <a:br>
              <a:rPr lang="de-DE" sz="3600" b="1" dirty="0">
                <a:solidFill>
                  <a:srgbClr val="FF0000"/>
                </a:solidFill>
                <a:latin typeface="+mn-lt"/>
              </a:rPr>
            </a:br>
            <a:endParaRPr lang="de-DE" b="1" dirty="0">
              <a:solidFill>
                <a:srgbClr val="FF0000"/>
              </a:solidFill>
            </a:endParaRPr>
          </a:p>
        </p:txBody>
      </p:sp>
      <p:sp>
        <p:nvSpPr>
          <p:cNvPr id="3" name="Inhaltsplatzhalter 2">
            <a:extLst>
              <a:ext uri="{FF2B5EF4-FFF2-40B4-BE49-F238E27FC236}">
                <a16:creationId xmlns:a16="http://schemas.microsoft.com/office/drawing/2014/main" id="{368F907B-9E64-47B3-AB46-AF51B90ECAFB}"/>
              </a:ext>
            </a:extLst>
          </p:cNvPr>
          <p:cNvSpPr>
            <a:spLocks noGrp="1"/>
          </p:cNvSpPr>
          <p:nvPr>
            <p:ph idx="1"/>
          </p:nvPr>
        </p:nvSpPr>
        <p:spPr>
          <a:xfrm>
            <a:off x="838200" y="1380929"/>
            <a:ext cx="10515600" cy="5244090"/>
          </a:xfrm>
          <a:ln>
            <a:noFill/>
          </a:ln>
          <a:effectLst>
            <a:outerShdw blurRad="50800" dist="50800" dir="5400000" algn="ctr" rotWithShape="0">
              <a:schemeClr val="bg2"/>
            </a:outerShdw>
          </a:effectLst>
        </p:spPr>
        <p:txBody>
          <a:bodyPr>
            <a:normAutofit lnSpcReduction="10000"/>
          </a:bodyPr>
          <a:lstStyle/>
          <a:p>
            <a:r>
              <a:rPr lang="de-DE" dirty="0">
                <a:solidFill>
                  <a:srgbClr val="0070C0"/>
                </a:solidFill>
              </a:rPr>
              <a:t>Es muss in den nächsten Jahren gelingen, die gesteigerte </a:t>
            </a:r>
            <a:r>
              <a:rPr lang="de-DE" dirty="0" err="1">
                <a:solidFill>
                  <a:srgbClr val="0070C0"/>
                </a:solidFill>
              </a:rPr>
              <a:t>Zerglie-derung</a:t>
            </a:r>
            <a:r>
              <a:rPr lang="de-DE" dirty="0">
                <a:solidFill>
                  <a:srgbClr val="0070C0"/>
                </a:solidFill>
              </a:rPr>
              <a:t> der Sekundarstufe und die </a:t>
            </a:r>
            <a:r>
              <a:rPr lang="de-DE" i="1" dirty="0">
                <a:solidFill>
                  <a:srgbClr val="0070C0"/>
                </a:solidFill>
              </a:rPr>
              <a:t>ungute Konkurrenz </a:t>
            </a:r>
            <a:r>
              <a:rPr lang="de-DE" dirty="0">
                <a:solidFill>
                  <a:srgbClr val="0070C0"/>
                </a:solidFill>
              </a:rPr>
              <a:t>zwischen den Sekundarschulen mit der Tendenz zur Kannibalisierung zu überwinden: HWRS, RS neu (HS + RS), GMS, GY.</a:t>
            </a:r>
          </a:p>
          <a:p>
            <a:r>
              <a:rPr lang="de-DE" dirty="0">
                <a:solidFill>
                  <a:srgbClr val="0070C0"/>
                </a:solidFill>
              </a:rPr>
              <a:t>Für die GMS besteht die Gefahr, wie zuvor schon die HWRS zum Auffangbecken der </a:t>
            </a:r>
            <a:r>
              <a:rPr lang="de-DE" i="1" dirty="0">
                <a:solidFill>
                  <a:srgbClr val="0070C0"/>
                </a:solidFill>
              </a:rPr>
              <a:t>externalisierenden Folgen </a:t>
            </a:r>
            <a:r>
              <a:rPr lang="de-DE" dirty="0">
                <a:solidFill>
                  <a:srgbClr val="0070C0"/>
                </a:solidFill>
              </a:rPr>
              <a:t>der anderen Sekundarschulen zu werden; neben der GS und HWRS trägt die GMS die Hauptlast der Integration und Inklusion.</a:t>
            </a:r>
          </a:p>
          <a:p>
            <a:r>
              <a:rPr lang="de-DE" b="1" dirty="0">
                <a:solidFill>
                  <a:srgbClr val="0070C0"/>
                </a:solidFill>
                <a:cs typeface="Calibri" panose="020F0502020204030204" pitchFamily="34" charset="0"/>
              </a:rPr>
              <a:t>Das Übergangsverhalten </a:t>
            </a:r>
            <a:r>
              <a:rPr lang="de-DE" dirty="0">
                <a:solidFill>
                  <a:srgbClr val="0070C0"/>
                </a:solidFill>
                <a:cs typeface="Calibri" panose="020F0502020204030204" pitchFamily="34" charset="0"/>
              </a:rPr>
              <a:t>(von der GS in die weiterführenden Schulen)</a:t>
            </a:r>
            <a:r>
              <a:rPr lang="de-DE" b="1" dirty="0">
                <a:solidFill>
                  <a:srgbClr val="0070C0"/>
                </a:solidFill>
                <a:cs typeface="Calibri" panose="020F0502020204030204" pitchFamily="34" charset="0"/>
              </a:rPr>
              <a:t> macht die </a:t>
            </a:r>
            <a:r>
              <a:rPr lang="de-DE" b="1" i="1" dirty="0">
                <a:solidFill>
                  <a:srgbClr val="0070C0"/>
                </a:solidFill>
                <a:cs typeface="Calibri" panose="020F0502020204030204" pitchFamily="34" charset="0"/>
              </a:rPr>
              <a:t>Realschule zur heterogensten Schulart</a:t>
            </a:r>
            <a:r>
              <a:rPr lang="de-DE" b="1" dirty="0">
                <a:solidFill>
                  <a:srgbClr val="0070C0"/>
                </a:solidFill>
                <a:cs typeface="Calibri" panose="020F0502020204030204" pitchFamily="34" charset="0"/>
              </a:rPr>
              <a:t>, während die GMS </a:t>
            </a:r>
            <a:r>
              <a:rPr lang="de-DE" b="1" i="1" dirty="0">
                <a:solidFill>
                  <a:srgbClr val="0070C0"/>
                </a:solidFill>
                <a:cs typeface="Calibri" panose="020F0502020204030204" pitchFamily="34" charset="0"/>
              </a:rPr>
              <a:t>keine sozial ausgewogene Schülerschaft </a:t>
            </a:r>
            <a:r>
              <a:rPr lang="de-DE" b="1" dirty="0">
                <a:solidFill>
                  <a:srgbClr val="0070C0"/>
                </a:solidFill>
                <a:cs typeface="Calibri" panose="020F0502020204030204" pitchFamily="34" charset="0"/>
              </a:rPr>
              <a:t>erhält und ihr damit eine </a:t>
            </a:r>
            <a:r>
              <a:rPr lang="de-DE" b="1" i="1" dirty="0">
                <a:solidFill>
                  <a:srgbClr val="0070C0"/>
                </a:solidFill>
                <a:cs typeface="Calibri" panose="020F0502020204030204" pitchFamily="34" charset="0"/>
              </a:rPr>
              <a:t>stärkere Integrationskraft </a:t>
            </a:r>
            <a:r>
              <a:rPr lang="de-DE" b="1" dirty="0">
                <a:solidFill>
                  <a:srgbClr val="0070C0"/>
                </a:solidFill>
                <a:cs typeface="Calibri" panose="020F0502020204030204" pitchFamily="34" charset="0"/>
              </a:rPr>
              <a:t>fehlt.</a:t>
            </a:r>
            <a:br>
              <a:rPr lang="de-DE" b="1" dirty="0">
                <a:solidFill>
                  <a:srgbClr val="0070C0"/>
                </a:solidFill>
                <a:cs typeface="Calibri" panose="020F0502020204030204" pitchFamily="34" charset="0"/>
              </a:rPr>
            </a:br>
            <a:endParaRPr lang="de-DE" b="1" dirty="0">
              <a:solidFill>
                <a:srgbClr val="0070C0"/>
              </a:solidFill>
            </a:endParaRPr>
          </a:p>
        </p:txBody>
      </p:sp>
    </p:spTree>
    <p:extLst>
      <p:ext uri="{BB962C8B-B14F-4D97-AF65-F5344CB8AC3E}">
        <p14:creationId xmlns:p14="http://schemas.microsoft.com/office/powerpoint/2010/main" val="3562773983"/>
      </p:ext>
    </p:extLst>
  </p:cSld>
  <p:clrMapOvr>
    <a:masterClrMapping/>
  </p:clrMapOvr>
  <mc:AlternateContent xmlns:mc="http://schemas.openxmlformats.org/markup-compatibility/2006" xmlns:p14="http://schemas.microsoft.com/office/powerpoint/2010/main">
    <mc:Choice Requires="p14">
      <p:transition spd="slow" p14:dur="2000" advTm="1943"/>
    </mc:Choice>
    <mc:Fallback xmlns="">
      <p:transition spd="slow" advTm="194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249381" y="5456359"/>
            <a:ext cx="11563927" cy="850900"/>
          </a:xfrm>
        </p:spPr>
        <p:txBody>
          <a:bodyPr>
            <a:normAutofit fontScale="90000"/>
          </a:bodyPr>
          <a:lstStyle/>
          <a:p>
            <a:r>
              <a:rPr lang="de-DE" sz="2400" dirty="0">
                <a:solidFill>
                  <a:srgbClr val="0070C0"/>
                </a:solidFill>
                <a:latin typeface="Calibri" panose="020F0502020204030204" pitchFamily="34" charset="0"/>
                <a:cs typeface="Calibri" panose="020F0502020204030204" pitchFamily="34" charset="0"/>
              </a:rPr>
              <a:t>Das Übergangsverhalten macht die Realschule zur heterogensten Schulart, während die GMS</a:t>
            </a:r>
            <a:br>
              <a:rPr lang="de-DE" sz="2400" dirty="0">
                <a:solidFill>
                  <a:srgbClr val="0070C0"/>
                </a:solidFill>
                <a:latin typeface="Calibri" panose="020F0502020204030204" pitchFamily="34" charset="0"/>
                <a:cs typeface="Calibri" panose="020F0502020204030204" pitchFamily="34" charset="0"/>
              </a:rPr>
            </a:br>
            <a:r>
              <a:rPr lang="de-DE" sz="2400" dirty="0">
                <a:solidFill>
                  <a:srgbClr val="0070C0"/>
                </a:solidFill>
                <a:latin typeface="Calibri" panose="020F0502020204030204" pitchFamily="34" charset="0"/>
                <a:cs typeface="Calibri" panose="020F0502020204030204" pitchFamily="34" charset="0"/>
              </a:rPr>
              <a:t>keine sozial ausgewogene Schülerschaft erhält und ihr damit eine stärkere Integrationskraft fehlt.</a:t>
            </a:r>
            <a:br>
              <a:rPr lang="de-DE" sz="2400" dirty="0">
                <a:solidFill>
                  <a:srgbClr val="0070C0"/>
                </a:solidFill>
                <a:latin typeface="Calibri" panose="020F0502020204030204" pitchFamily="34" charset="0"/>
                <a:cs typeface="Calibri" panose="020F0502020204030204" pitchFamily="34" charset="0"/>
              </a:rPr>
            </a:br>
            <a:endParaRPr lang="de-DE" sz="2400" dirty="0">
              <a:solidFill>
                <a:srgbClr val="0070C0"/>
              </a:solidFill>
              <a:latin typeface="Calibri" panose="020F0502020204030204" pitchFamily="34" charset="0"/>
              <a:cs typeface="Calibri" panose="020F0502020204030204" pitchFamily="34" charset="0"/>
            </a:endParaRPr>
          </a:p>
        </p:txBody>
      </p:sp>
      <p:pic>
        <p:nvPicPr>
          <p:cNvPr id="3" name="Inhaltsplatzhalter 2"/>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837944" y="212437"/>
            <a:ext cx="8650223" cy="4998612"/>
          </a:xfrm>
        </p:spPr>
      </p:pic>
    </p:spTree>
    <p:extLst>
      <p:ext uri="{BB962C8B-B14F-4D97-AF65-F5344CB8AC3E}">
        <p14:creationId xmlns:p14="http://schemas.microsoft.com/office/powerpoint/2010/main" val="454542614"/>
      </p:ext>
    </p:extLst>
  </p:cSld>
  <p:clrMapOvr>
    <a:masterClrMapping/>
  </p:clrMapOvr>
  <mc:AlternateContent xmlns:mc="http://schemas.openxmlformats.org/markup-compatibility/2006" xmlns:p14="http://schemas.microsoft.com/office/powerpoint/2010/main">
    <mc:Choice Requires="p14">
      <p:transition spd="slow" p14:dur="2000" advTm="4376"/>
    </mc:Choice>
    <mc:Fallback xmlns="">
      <p:transition spd="slow" advTm="4376"/>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5DC70D-2322-4C3B-B2EB-E964501BC759}"/>
              </a:ext>
            </a:extLst>
          </p:cNvPr>
          <p:cNvSpPr>
            <a:spLocks noGrp="1"/>
          </p:cNvSpPr>
          <p:nvPr>
            <p:ph type="title"/>
          </p:nvPr>
        </p:nvSpPr>
        <p:spPr>
          <a:xfrm>
            <a:off x="475488" y="331216"/>
            <a:ext cx="10896600" cy="572655"/>
          </a:xfrm>
        </p:spPr>
        <p:txBody>
          <a:bodyPr>
            <a:normAutofit fontScale="90000"/>
          </a:bodyPr>
          <a:lstStyle/>
          <a:p>
            <a:pPr algn="ctr"/>
            <a:br>
              <a:rPr lang="de-DE" sz="3200" b="1" dirty="0">
                <a:solidFill>
                  <a:srgbClr val="FF0000"/>
                </a:solidFill>
              </a:rPr>
            </a:br>
            <a:r>
              <a:rPr lang="de-DE" sz="4000" b="1" dirty="0">
                <a:solidFill>
                  <a:srgbClr val="FF0000"/>
                </a:solidFill>
              </a:rPr>
              <a:t>… im Bereich der </a:t>
            </a:r>
            <a:r>
              <a:rPr lang="de-DE" sz="4000" b="1" dirty="0">
                <a:solidFill>
                  <a:srgbClr val="FF0000"/>
                </a:solidFill>
                <a:latin typeface="+mn-lt"/>
              </a:rPr>
              <a:t>Inklusion</a:t>
            </a:r>
            <a:br>
              <a:rPr lang="de-DE" dirty="0">
                <a:solidFill>
                  <a:srgbClr val="FF0000"/>
                </a:solidFill>
              </a:rPr>
            </a:br>
            <a:endParaRPr lang="de-DE" dirty="0"/>
          </a:p>
        </p:txBody>
      </p:sp>
      <p:sp>
        <p:nvSpPr>
          <p:cNvPr id="3" name="Inhaltsplatzhalter 2">
            <a:extLst>
              <a:ext uri="{FF2B5EF4-FFF2-40B4-BE49-F238E27FC236}">
                <a16:creationId xmlns:a16="http://schemas.microsoft.com/office/drawing/2014/main" id="{3E72EDE9-66B9-4351-B7CC-5725AF149846}"/>
              </a:ext>
            </a:extLst>
          </p:cNvPr>
          <p:cNvSpPr>
            <a:spLocks noGrp="1"/>
          </p:cNvSpPr>
          <p:nvPr>
            <p:ph idx="1"/>
          </p:nvPr>
        </p:nvSpPr>
        <p:spPr>
          <a:xfrm>
            <a:off x="102108" y="1425355"/>
            <a:ext cx="11987783" cy="6054437"/>
          </a:xfrm>
        </p:spPr>
        <p:txBody>
          <a:bodyPr>
            <a:noAutofit/>
          </a:bodyPr>
          <a:lstStyle/>
          <a:p>
            <a:pPr marL="0" indent="0">
              <a:buNone/>
            </a:pPr>
            <a:r>
              <a:rPr lang="de-DE" dirty="0">
                <a:solidFill>
                  <a:srgbClr val="0070C0"/>
                </a:solidFill>
              </a:rPr>
              <a:t>Die schulischen Bedingungen, unter denen die Inklusion weithin umgesetzt werden soll, sind geeignet zu beweisen, dass Inklusion nicht zu realisieren ist; der Widerstand gegen die Inklusion wächst insbesondere bei den Kolleginnen und Kollegen an den SBBZ und den </a:t>
            </a:r>
            <a:r>
              <a:rPr lang="de-DE" dirty="0" err="1">
                <a:solidFill>
                  <a:srgbClr val="0070C0"/>
                </a:solidFill>
              </a:rPr>
              <a:t>GSen</a:t>
            </a:r>
            <a:r>
              <a:rPr lang="de-DE" dirty="0">
                <a:solidFill>
                  <a:srgbClr val="0070C0"/>
                </a:solidFill>
              </a:rPr>
              <a:t>. </a:t>
            </a:r>
            <a:r>
              <a:rPr lang="de-DE" b="1" dirty="0">
                <a:solidFill>
                  <a:srgbClr val="0070C0"/>
                </a:solidFill>
              </a:rPr>
              <a:t>Gelingensbedingungen</a:t>
            </a:r>
            <a:r>
              <a:rPr lang="de-DE" dirty="0">
                <a:solidFill>
                  <a:srgbClr val="0070C0"/>
                </a:solidFill>
              </a:rPr>
              <a:t> wären:</a:t>
            </a:r>
          </a:p>
          <a:p>
            <a:r>
              <a:rPr lang="de-DE" i="1" dirty="0">
                <a:solidFill>
                  <a:srgbClr val="0070C0"/>
                </a:solidFill>
              </a:rPr>
              <a:t>zwei-</a:t>
            </a:r>
            <a:r>
              <a:rPr lang="de-DE" i="1" dirty="0" err="1">
                <a:solidFill>
                  <a:srgbClr val="0070C0"/>
                </a:solidFill>
              </a:rPr>
              <a:t>Pädagogenprinzip</a:t>
            </a:r>
            <a:r>
              <a:rPr lang="de-DE" dirty="0">
                <a:solidFill>
                  <a:srgbClr val="0070C0"/>
                </a:solidFill>
              </a:rPr>
              <a:t>: mindestens 20 Stunden / Woche / Klasse; </a:t>
            </a:r>
          </a:p>
          <a:p>
            <a:r>
              <a:rPr lang="de-DE" dirty="0">
                <a:solidFill>
                  <a:srgbClr val="0070C0"/>
                </a:solidFill>
              </a:rPr>
              <a:t>maximal 20 Schüler/innen in inklusiven Klassen;</a:t>
            </a:r>
          </a:p>
          <a:p>
            <a:r>
              <a:rPr lang="de-DE" i="1" dirty="0">
                <a:solidFill>
                  <a:srgbClr val="0070C0"/>
                </a:solidFill>
              </a:rPr>
              <a:t>sonderpädagogische Kolleginnen und Kollegen als Teil der inklusiven Schule;</a:t>
            </a:r>
          </a:p>
          <a:p>
            <a:r>
              <a:rPr lang="de-DE" dirty="0">
                <a:solidFill>
                  <a:srgbClr val="0070C0"/>
                </a:solidFill>
              </a:rPr>
              <a:t>jede/r Schüler/in mit sonderpädagogischem Bildungsanspruch hat Anspruch auf </a:t>
            </a:r>
            <a:r>
              <a:rPr lang="de-DE" i="1" dirty="0">
                <a:solidFill>
                  <a:srgbClr val="0070C0"/>
                </a:solidFill>
              </a:rPr>
              <a:t>mindestens 4,5 Stunden sonderpädagogische Unterstützung in der Woche;</a:t>
            </a:r>
          </a:p>
          <a:p>
            <a:r>
              <a:rPr lang="de-DE" dirty="0">
                <a:solidFill>
                  <a:srgbClr val="0070C0"/>
                </a:solidFill>
              </a:rPr>
              <a:t>Erwerb und Einübung von Kompetenzen für den </a:t>
            </a:r>
            <a:r>
              <a:rPr lang="de-DE" i="1" dirty="0">
                <a:solidFill>
                  <a:srgbClr val="0070C0"/>
                </a:solidFill>
              </a:rPr>
              <a:t>Umgang mit gesteigerter Heterogenität</a:t>
            </a:r>
            <a:endParaRPr lang="de-DE" dirty="0">
              <a:solidFill>
                <a:srgbClr val="0070C0"/>
              </a:solidFill>
            </a:endParaRPr>
          </a:p>
          <a:p>
            <a:endParaRPr lang="de-DE" dirty="0">
              <a:solidFill>
                <a:srgbClr val="0070C0"/>
              </a:solidFill>
            </a:endParaRPr>
          </a:p>
          <a:p>
            <a:pPr marL="0" indent="0">
              <a:buNone/>
            </a:pPr>
            <a:r>
              <a:rPr lang="de-DE" sz="3200" dirty="0">
                <a:solidFill>
                  <a:srgbClr val="0070C0"/>
                </a:solidFill>
              </a:rPr>
              <a:t>   </a:t>
            </a:r>
          </a:p>
        </p:txBody>
      </p:sp>
    </p:spTree>
    <p:extLst>
      <p:ext uri="{BB962C8B-B14F-4D97-AF65-F5344CB8AC3E}">
        <p14:creationId xmlns:p14="http://schemas.microsoft.com/office/powerpoint/2010/main" val="117867094"/>
      </p:ext>
    </p:extLst>
  </p:cSld>
  <p:clrMapOvr>
    <a:masterClrMapping/>
  </p:clrMapOvr>
  <mc:AlternateContent xmlns:mc="http://schemas.openxmlformats.org/markup-compatibility/2006" xmlns:p14="http://schemas.microsoft.com/office/powerpoint/2010/main">
    <mc:Choice Requires="p14">
      <p:transition spd="slow" p14:dur="2000" advTm="1847"/>
    </mc:Choice>
    <mc:Fallback xmlns="">
      <p:transition spd="slow" advTm="1847"/>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1869</Words>
  <Application>Microsoft Office PowerPoint</Application>
  <PresentationFormat>Breitbild</PresentationFormat>
  <Paragraphs>240</Paragraphs>
  <Slides>20</Slides>
  <Notes>4</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Folientitel</vt:lpstr>
      </vt:variant>
      <vt:variant>
        <vt:i4>20</vt:i4>
      </vt:variant>
      <vt:variant>
        <vt:lpstr>Zielgruppenorientierte Präsentationen</vt:lpstr>
      </vt:variant>
      <vt:variant>
        <vt:i4>1</vt:i4>
      </vt:variant>
    </vt:vector>
  </HeadingPairs>
  <TitlesOfParts>
    <vt:vector size="26" baseType="lpstr">
      <vt:lpstr>Arial</vt:lpstr>
      <vt:lpstr>Calibri</vt:lpstr>
      <vt:lpstr>Calibri Light</vt:lpstr>
      <vt:lpstr>Wingdings</vt:lpstr>
      <vt:lpstr>Office Theme</vt:lpstr>
      <vt:lpstr>     Zur Qualitätsentwicklung in Schule und Unterricht. –  Das Reformkonzept des Kultusministeriums </vt:lpstr>
      <vt:lpstr>Was uns stets interessiert:</vt:lpstr>
      <vt:lpstr>Wir sollten einige essentielle Voraussetzungen der Qualitätsentwicklung nicht aus dem Auge verlieren:</vt:lpstr>
      <vt:lpstr>Kehrtwende bei der Entwicklung der Schülerzahlen?</vt:lpstr>
      <vt:lpstr> … im Bereich der Sekundarschulen: </vt:lpstr>
      <vt:lpstr>Inklusionsschüler/innen an GSen, HWRSen und GMSen  (Schuljahr 2016/17)</vt:lpstr>
      <vt:lpstr> </vt:lpstr>
      <vt:lpstr>Das Übergangsverhalten macht die Realschule zur heterogensten Schulart, während die GMS keine sozial ausgewogene Schülerschaft erhält und ihr damit eine stärkere Integrationskraft fehlt. </vt:lpstr>
      <vt:lpstr> … im Bereich der Inklusion </vt:lpstr>
      <vt:lpstr> … im Bereich des Ganztags: </vt:lpstr>
      <vt:lpstr>Die aktuelle Qualitätsdebatte …</vt:lpstr>
      <vt:lpstr>… und die vom KM genannten Ziele:</vt:lpstr>
      <vt:lpstr> KM: Institutionalisierung der Qualitätsentwicklung </vt:lpstr>
      <vt:lpstr>       Thesen und Prioritäten zum KM-Konzept</vt:lpstr>
      <vt:lpstr>        </vt:lpstr>
      <vt:lpstr>PowerPoint-Präsentation</vt:lpstr>
      <vt:lpstr>        </vt:lpstr>
      <vt:lpstr>      System der Qualifizierung und berufsbegleitenden Professionalisierung</vt:lpstr>
      <vt:lpstr>                 </vt:lpstr>
      <vt:lpstr>Danke</vt:lpstr>
      <vt:lpstr>Zielgruppenpräsentation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Hartmut Markert</dc:creator>
  <cp:lastModifiedBy>Hartmut Markert</cp:lastModifiedBy>
  <cp:revision>152</cp:revision>
  <dcterms:created xsi:type="dcterms:W3CDTF">2017-08-15T09:46:08Z</dcterms:created>
  <dcterms:modified xsi:type="dcterms:W3CDTF">2018-03-17T13:28:29Z</dcterms:modified>
</cp:coreProperties>
</file>